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customXml/itemProps1.xml" ContentType="application/vnd.openxmlformats-officedocument.customXmlProperties+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Lst>
  <p:sldSz cx="19202400" cy="30175200"/>
  <p:notesSz cx="6858000" cy="9144000"/>
  <p:defaultTextStyle>
    <a:defPPr>
      <a:defRPr lang="en-US"/>
    </a:defPPr>
    <a:lvl1pPr marL="0" algn="l" defTabSz="2821564" rtl="0" eaLnBrk="1" latinLnBrk="0" hangingPunct="1">
      <a:defRPr sz="5600" kern="1200">
        <a:solidFill>
          <a:schemeClr val="tx1"/>
        </a:solidFill>
        <a:latin typeface="+mn-lt"/>
        <a:ea typeface="+mn-ea"/>
        <a:cs typeface="+mn-cs"/>
      </a:defRPr>
    </a:lvl1pPr>
    <a:lvl2pPr marL="1410782" algn="l" defTabSz="2821564" rtl="0" eaLnBrk="1" latinLnBrk="0" hangingPunct="1">
      <a:defRPr sz="5600" kern="1200">
        <a:solidFill>
          <a:schemeClr val="tx1"/>
        </a:solidFill>
        <a:latin typeface="+mn-lt"/>
        <a:ea typeface="+mn-ea"/>
        <a:cs typeface="+mn-cs"/>
      </a:defRPr>
    </a:lvl2pPr>
    <a:lvl3pPr marL="2821564" algn="l" defTabSz="2821564" rtl="0" eaLnBrk="1" latinLnBrk="0" hangingPunct="1">
      <a:defRPr sz="5600" kern="1200">
        <a:solidFill>
          <a:schemeClr val="tx1"/>
        </a:solidFill>
        <a:latin typeface="+mn-lt"/>
        <a:ea typeface="+mn-ea"/>
        <a:cs typeface="+mn-cs"/>
      </a:defRPr>
    </a:lvl3pPr>
    <a:lvl4pPr marL="4232346" algn="l" defTabSz="2821564" rtl="0" eaLnBrk="1" latinLnBrk="0" hangingPunct="1">
      <a:defRPr sz="5600" kern="1200">
        <a:solidFill>
          <a:schemeClr val="tx1"/>
        </a:solidFill>
        <a:latin typeface="+mn-lt"/>
        <a:ea typeface="+mn-ea"/>
        <a:cs typeface="+mn-cs"/>
      </a:defRPr>
    </a:lvl4pPr>
    <a:lvl5pPr marL="5643128" algn="l" defTabSz="2821564" rtl="0" eaLnBrk="1" latinLnBrk="0" hangingPunct="1">
      <a:defRPr sz="5600" kern="1200">
        <a:solidFill>
          <a:schemeClr val="tx1"/>
        </a:solidFill>
        <a:latin typeface="+mn-lt"/>
        <a:ea typeface="+mn-ea"/>
        <a:cs typeface="+mn-cs"/>
      </a:defRPr>
    </a:lvl5pPr>
    <a:lvl6pPr marL="7053910" algn="l" defTabSz="2821564" rtl="0" eaLnBrk="1" latinLnBrk="0" hangingPunct="1">
      <a:defRPr sz="5600" kern="1200">
        <a:solidFill>
          <a:schemeClr val="tx1"/>
        </a:solidFill>
        <a:latin typeface="+mn-lt"/>
        <a:ea typeface="+mn-ea"/>
        <a:cs typeface="+mn-cs"/>
      </a:defRPr>
    </a:lvl6pPr>
    <a:lvl7pPr marL="8464692" algn="l" defTabSz="2821564" rtl="0" eaLnBrk="1" latinLnBrk="0" hangingPunct="1">
      <a:defRPr sz="5600" kern="1200">
        <a:solidFill>
          <a:schemeClr val="tx1"/>
        </a:solidFill>
        <a:latin typeface="+mn-lt"/>
        <a:ea typeface="+mn-ea"/>
        <a:cs typeface="+mn-cs"/>
      </a:defRPr>
    </a:lvl7pPr>
    <a:lvl8pPr marL="9875474" algn="l" defTabSz="2821564" rtl="0" eaLnBrk="1" latinLnBrk="0" hangingPunct="1">
      <a:defRPr sz="5600" kern="1200">
        <a:solidFill>
          <a:schemeClr val="tx1"/>
        </a:solidFill>
        <a:latin typeface="+mn-lt"/>
        <a:ea typeface="+mn-ea"/>
        <a:cs typeface="+mn-cs"/>
      </a:defRPr>
    </a:lvl8pPr>
    <a:lvl9pPr marL="11286256" algn="l" defTabSz="2821564" rtl="0" eaLnBrk="1" latinLnBrk="0" hangingPunct="1">
      <a:defRPr sz="5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50" d="100"/>
          <a:sy n="50" d="100"/>
        </p:scale>
        <p:origin x="-558" y="5382"/>
      </p:cViewPr>
      <p:guideLst>
        <p:guide orient="horz" pos="9504"/>
        <p:guide pos="6048"/>
      </p:guideLst>
    </p:cSldViewPr>
  </p:slideViewPr>
  <p:notesTextViewPr>
    <p:cViewPr>
      <p:scale>
        <a:sx n="33" d="100"/>
        <a:sy n="33"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12" Type="http://schemas.openxmlformats.org/officeDocument/2006/relationships/customXml" Target="../customXml/item4.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11" Type="http://schemas.openxmlformats.org/officeDocument/2006/relationships/customXml" Target="../customXml/item3.xml"/><Relationship Id="rId5" Type="http://schemas.openxmlformats.org/officeDocument/2006/relationships/presProps" Target="presProps.xml"/><Relationship Id="rId1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customXml" Target="../customXml/item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40180" y="9373872"/>
            <a:ext cx="16322040" cy="6468110"/>
          </a:xfrm>
        </p:spPr>
        <p:txBody>
          <a:bodyPr/>
          <a:lstStyle/>
          <a:p>
            <a:r>
              <a:rPr lang="en-US" smtClean="0"/>
              <a:t>Click to edit Master title style</a:t>
            </a:r>
            <a:endParaRPr lang="en-US"/>
          </a:p>
        </p:txBody>
      </p:sp>
      <p:sp>
        <p:nvSpPr>
          <p:cNvPr id="3" name="Subtitle 2"/>
          <p:cNvSpPr>
            <a:spLocks noGrp="1"/>
          </p:cNvSpPr>
          <p:nvPr>
            <p:ph type="subTitle" idx="1"/>
          </p:nvPr>
        </p:nvSpPr>
        <p:spPr>
          <a:xfrm>
            <a:off x="2880360" y="17099280"/>
            <a:ext cx="13441680" cy="7711440"/>
          </a:xfrm>
        </p:spPr>
        <p:txBody>
          <a:bodyPr/>
          <a:lstStyle>
            <a:lvl1pPr marL="0" indent="0" algn="ctr">
              <a:buNone/>
              <a:defRPr>
                <a:solidFill>
                  <a:schemeClr val="tx1">
                    <a:tint val="75000"/>
                  </a:schemeClr>
                </a:solidFill>
              </a:defRPr>
            </a:lvl1pPr>
            <a:lvl2pPr marL="1410782" indent="0" algn="ctr">
              <a:buNone/>
              <a:defRPr>
                <a:solidFill>
                  <a:schemeClr val="tx1">
                    <a:tint val="75000"/>
                  </a:schemeClr>
                </a:solidFill>
              </a:defRPr>
            </a:lvl2pPr>
            <a:lvl3pPr marL="2821564" indent="0" algn="ctr">
              <a:buNone/>
              <a:defRPr>
                <a:solidFill>
                  <a:schemeClr val="tx1">
                    <a:tint val="75000"/>
                  </a:schemeClr>
                </a:solidFill>
              </a:defRPr>
            </a:lvl3pPr>
            <a:lvl4pPr marL="4232346" indent="0" algn="ctr">
              <a:buNone/>
              <a:defRPr>
                <a:solidFill>
                  <a:schemeClr val="tx1">
                    <a:tint val="75000"/>
                  </a:schemeClr>
                </a:solidFill>
              </a:defRPr>
            </a:lvl4pPr>
            <a:lvl5pPr marL="5643128" indent="0" algn="ctr">
              <a:buNone/>
              <a:defRPr>
                <a:solidFill>
                  <a:schemeClr val="tx1">
                    <a:tint val="75000"/>
                  </a:schemeClr>
                </a:solidFill>
              </a:defRPr>
            </a:lvl5pPr>
            <a:lvl6pPr marL="7053910" indent="0" algn="ctr">
              <a:buNone/>
              <a:defRPr>
                <a:solidFill>
                  <a:schemeClr val="tx1">
                    <a:tint val="75000"/>
                  </a:schemeClr>
                </a:solidFill>
              </a:defRPr>
            </a:lvl6pPr>
            <a:lvl7pPr marL="8464692" indent="0" algn="ctr">
              <a:buNone/>
              <a:defRPr>
                <a:solidFill>
                  <a:schemeClr val="tx1">
                    <a:tint val="75000"/>
                  </a:schemeClr>
                </a:solidFill>
              </a:defRPr>
            </a:lvl7pPr>
            <a:lvl8pPr marL="9875474" indent="0" algn="ctr">
              <a:buNone/>
              <a:defRPr>
                <a:solidFill>
                  <a:schemeClr val="tx1">
                    <a:tint val="75000"/>
                  </a:schemeClr>
                </a:solidFill>
              </a:defRPr>
            </a:lvl8pPr>
            <a:lvl9pPr marL="1128625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EE731F4-DB75-4C07-BED5-CC7FC192F5A1}" type="datetimeFigureOut">
              <a:rPr lang="en-US" smtClean="0"/>
              <a:pPr/>
              <a:t>5/2/2012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E731F4-DB75-4C07-BED5-CC7FC192F5A1}" type="datetimeFigureOut">
              <a:rPr lang="en-US" smtClean="0"/>
              <a:pPr/>
              <a:t>5/2/2012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236987" y="5315587"/>
            <a:ext cx="9071135" cy="1132897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016921" y="5315587"/>
            <a:ext cx="26900028" cy="1132897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E731F4-DB75-4C07-BED5-CC7FC192F5A1}" type="datetimeFigureOut">
              <a:rPr lang="en-US" smtClean="0"/>
              <a:pPr/>
              <a:t>5/2/2012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E731F4-DB75-4C07-BED5-CC7FC192F5A1}" type="datetimeFigureOut">
              <a:rPr lang="en-US" smtClean="0"/>
              <a:pPr/>
              <a:t>5/2/2012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6857" y="19390362"/>
            <a:ext cx="16322040" cy="5993130"/>
          </a:xfrm>
        </p:spPr>
        <p:txBody>
          <a:bodyPr anchor="t"/>
          <a:lstStyle>
            <a:lvl1pPr algn="l">
              <a:defRPr sz="12300" b="1" cap="all"/>
            </a:lvl1pPr>
          </a:lstStyle>
          <a:p>
            <a:r>
              <a:rPr lang="en-US" smtClean="0"/>
              <a:t>Click to edit Master title style</a:t>
            </a:r>
            <a:endParaRPr lang="en-US"/>
          </a:p>
        </p:txBody>
      </p:sp>
      <p:sp>
        <p:nvSpPr>
          <p:cNvPr id="3" name="Text Placeholder 2"/>
          <p:cNvSpPr>
            <a:spLocks noGrp="1"/>
          </p:cNvSpPr>
          <p:nvPr>
            <p:ph type="body" idx="1"/>
          </p:nvPr>
        </p:nvSpPr>
        <p:spPr>
          <a:xfrm>
            <a:off x="1516857" y="12789539"/>
            <a:ext cx="16322040" cy="6600823"/>
          </a:xfrm>
        </p:spPr>
        <p:txBody>
          <a:bodyPr anchor="b"/>
          <a:lstStyle>
            <a:lvl1pPr marL="0" indent="0">
              <a:buNone/>
              <a:defRPr sz="6200">
                <a:solidFill>
                  <a:schemeClr val="tx1">
                    <a:tint val="75000"/>
                  </a:schemeClr>
                </a:solidFill>
              </a:defRPr>
            </a:lvl1pPr>
            <a:lvl2pPr marL="1410782" indent="0">
              <a:buNone/>
              <a:defRPr sz="5600">
                <a:solidFill>
                  <a:schemeClr val="tx1">
                    <a:tint val="75000"/>
                  </a:schemeClr>
                </a:solidFill>
              </a:defRPr>
            </a:lvl2pPr>
            <a:lvl3pPr marL="2821564" indent="0">
              <a:buNone/>
              <a:defRPr sz="4900">
                <a:solidFill>
                  <a:schemeClr val="tx1">
                    <a:tint val="75000"/>
                  </a:schemeClr>
                </a:solidFill>
              </a:defRPr>
            </a:lvl3pPr>
            <a:lvl4pPr marL="4232346" indent="0">
              <a:buNone/>
              <a:defRPr sz="4300">
                <a:solidFill>
                  <a:schemeClr val="tx1">
                    <a:tint val="75000"/>
                  </a:schemeClr>
                </a:solidFill>
              </a:defRPr>
            </a:lvl4pPr>
            <a:lvl5pPr marL="5643128" indent="0">
              <a:buNone/>
              <a:defRPr sz="4300">
                <a:solidFill>
                  <a:schemeClr val="tx1">
                    <a:tint val="75000"/>
                  </a:schemeClr>
                </a:solidFill>
              </a:defRPr>
            </a:lvl5pPr>
            <a:lvl6pPr marL="7053910" indent="0">
              <a:buNone/>
              <a:defRPr sz="4300">
                <a:solidFill>
                  <a:schemeClr val="tx1">
                    <a:tint val="75000"/>
                  </a:schemeClr>
                </a:solidFill>
              </a:defRPr>
            </a:lvl6pPr>
            <a:lvl7pPr marL="8464692" indent="0">
              <a:buNone/>
              <a:defRPr sz="4300">
                <a:solidFill>
                  <a:schemeClr val="tx1">
                    <a:tint val="75000"/>
                  </a:schemeClr>
                </a:solidFill>
              </a:defRPr>
            </a:lvl7pPr>
            <a:lvl8pPr marL="9875474" indent="0">
              <a:buNone/>
              <a:defRPr sz="4300">
                <a:solidFill>
                  <a:schemeClr val="tx1">
                    <a:tint val="75000"/>
                  </a:schemeClr>
                </a:solidFill>
              </a:defRPr>
            </a:lvl8pPr>
            <a:lvl9pPr marL="11286256" indent="0">
              <a:buNone/>
              <a:defRPr sz="4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731F4-DB75-4C07-BED5-CC7FC192F5A1}" type="datetimeFigureOut">
              <a:rPr lang="en-US" smtClean="0"/>
              <a:pPr/>
              <a:t>5/2/2012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016920" y="30978479"/>
            <a:ext cx="17985580" cy="87626823"/>
          </a:xfrm>
        </p:spPr>
        <p:txBody>
          <a:bodyPr/>
          <a:lstStyle>
            <a:lvl1pPr>
              <a:defRPr sz="8600"/>
            </a:lvl1pPr>
            <a:lvl2pPr>
              <a:defRPr sz="7400"/>
            </a:lvl2pPr>
            <a:lvl3pPr>
              <a:defRPr sz="6200"/>
            </a:lvl3pPr>
            <a:lvl4pPr>
              <a:defRPr sz="5600"/>
            </a:lvl4pPr>
            <a:lvl5pPr>
              <a:defRPr sz="5600"/>
            </a:lvl5pPr>
            <a:lvl6pPr>
              <a:defRPr sz="5600"/>
            </a:lvl6pPr>
            <a:lvl7pPr>
              <a:defRPr sz="5600"/>
            </a:lvl7pPr>
            <a:lvl8pPr>
              <a:defRPr sz="5600"/>
            </a:lvl8pPr>
            <a:lvl9pPr>
              <a:defRPr sz="5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322541" y="30978479"/>
            <a:ext cx="17985582" cy="87626823"/>
          </a:xfrm>
        </p:spPr>
        <p:txBody>
          <a:bodyPr/>
          <a:lstStyle>
            <a:lvl1pPr>
              <a:defRPr sz="8600"/>
            </a:lvl1pPr>
            <a:lvl2pPr>
              <a:defRPr sz="7400"/>
            </a:lvl2pPr>
            <a:lvl3pPr>
              <a:defRPr sz="6200"/>
            </a:lvl3pPr>
            <a:lvl4pPr>
              <a:defRPr sz="5600"/>
            </a:lvl4pPr>
            <a:lvl5pPr>
              <a:defRPr sz="5600"/>
            </a:lvl5pPr>
            <a:lvl6pPr>
              <a:defRPr sz="5600"/>
            </a:lvl6pPr>
            <a:lvl7pPr>
              <a:defRPr sz="5600"/>
            </a:lvl7pPr>
            <a:lvl8pPr>
              <a:defRPr sz="5600"/>
            </a:lvl8pPr>
            <a:lvl9pPr>
              <a:defRPr sz="5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EE731F4-DB75-4C07-BED5-CC7FC192F5A1}" type="datetimeFigureOut">
              <a:rPr lang="en-US" smtClean="0"/>
              <a:pPr/>
              <a:t>5/2/2012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60120" y="1208407"/>
            <a:ext cx="17282160" cy="5029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960120" y="6754497"/>
            <a:ext cx="8484395" cy="2814953"/>
          </a:xfrm>
        </p:spPr>
        <p:txBody>
          <a:bodyPr anchor="b"/>
          <a:lstStyle>
            <a:lvl1pPr marL="0" indent="0">
              <a:buNone/>
              <a:defRPr sz="7400" b="1"/>
            </a:lvl1pPr>
            <a:lvl2pPr marL="1410782" indent="0">
              <a:buNone/>
              <a:defRPr sz="6200" b="1"/>
            </a:lvl2pPr>
            <a:lvl3pPr marL="2821564" indent="0">
              <a:buNone/>
              <a:defRPr sz="5600" b="1"/>
            </a:lvl3pPr>
            <a:lvl4pPr marL="4232346" indent="0">
              <a:buNone/>
              <a:defRPr sz="4900" b="1"/>
            </a:lvl4pPr>
            <a:lvl5pPr marL="5643128" indent="0">
              <a:buNone/>
              <a:defRPr sz="4900" b="1"/>
            </a:lvl5pPr>
            <a:lvl6pPr marL="7053910" indent="0">
              <a:buNone/>
              <a:defRPr sz="4900" b="1"/>
            </a:lvl6pPr>
            <a:lvl7pPr marL="8464692" indent="0">
              <a:buNone/>
              <a:defRPr sz="4900" b="1"/>
            </a:lvl7pPr>
            <a:lvl8pPr marL="9875474" indent="0">
              <a:buNone/>
              <a:defRPr sz="4900" b="1"/>
            </a:lvl8pPr>
            <a:lvl9pPr marL="11286256" indent="0">
              <a:buNone/>
              <a:defRPr sz="4900" b="1"/>
            </a:lvl9pPr>
          </a:lstStyle>
          <a:p>
            <a:pPr lvl="0"/>
            <a:r>
              <a:rPr lang="en-US" smtClean="0"/>
              <a:t>Click to edit Master text styles</a:t>
            </a:r>
          </a:p>
        </p:txBody>
      </p:sp>
      <p:sp>
        <p:nvSpPr>
          <p:cNvPr id="4" name="Content Placeholder 3"/>
          <p:cNvSpPr>
            <a:spLocks noGrp="1"/>
          </p:cNvSpPr>
          <p:nvPr>
            <p:ph sz="half" idx="2"/>
          </p:nvPr>
        </p:nvSpPr>
        <p:spPr>
          <a:xfrm>
            <a:off x="960120" y="9569450"/>
            <a:ext cx="8484395" cy="17385667"/>
          </a:xfrm>
        </p:spPr>
        <p:txBody>
          <a:bodyPr/>
          <a:lstStyle>
            <a:lvl1pPr>
              <a:defRPr sz="7400"/>
            </a:lvl1pPr>
            <a:lvl2pPr>
              <a:defRPr sz="6200"/>
            </a:lvl2pPr>
            <a:lvl3pPr>
              <a:defRPr sz="5600"/>
            </a:lvl3pPr>
            <a:lvl4pPr>
              <a:defRPr sz="4900"/>
            </a:lvl4pPr>
            <a:lvl5pPr>
              <a:defRPr sz="4900"/>
            </a:lvl5pPr>
            <a:lvl6pPr>
              <a:defRPr sz="4900"/>
            </a:lvl6pPr>
            <a:lvl7pPr>
              <a:defRPr sz="4900"/>
            </a:lvl7pPr>
            <a:lvl8pPr>
              <a:defRPr sz="4900"/>
            </a:lvl8pPr>
            <a:lvl9pPr>
              <a:defRPr sz="4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754553" y="6754497"/>
            <a:ext cx="8487728" cy="2814953"/>
          </a:xfrm>
        </p:spPr>
        <p:txBody>
          <a:bodyPr anchor="b"/>
          <a:lstStyle>
            <a:lvl1pPr marL="0" indent="0">
              <a:buNone/>
              <a:defRPr sz="7400" b="1"/>
            </a:lvl1pPr>
            <a:lvl2pPr marL="1410782" indent="0">
              <a:buNone/>
              <a:defRPr sz="6200" b="1"/>
            </a:lvl2pPr>
            <a:lvl3pPr marL="2821564" indent="0">
              <a:buNone/>
              <a:defRPr sz="5600" b="1"/>
            </a:lvl3pPr>
            <a:lvl4pPr marL="4232346" indent="0">
              <a:buNone/>
              <a:defRPr sz="4900" b="1"/>
            </a:lvl4pPr>
            <a:lvl5pPr marL="5643128" indent="0">
              <a:buNone/>
              <a:defRPr sz="4900" b="1"/>
            </a:lvl5pPr>
            <a:lvl6pPr marL="7053910" indent="0">
              <a:buNone/>
              <a:defRPr sz="4900" b="1"/>
            </a:lvl6pPr>
            <a:lvl7pPr marL="8464692" indent="0">
              <a:buNone/>
              <a:defRPr sz="4900" b="1"/>
            </a:lvl7pPr>
            <a:lvl8pPr marL="9875474" indent="0">
              <a:buNone/>
              <a:defRPr sz="4900" b="1"/>
            </a:lvl8pPr>
            <a:lvl9pPr marL="11286256" indent="0">
              <a:buNone/>
              <a:defRPr sz="4900" b="1"/>
            </a:lvl9pPr>
          </a:lstStyle>
          <a:p>
            <a:pPr lvl="0"/>
            <a:r>
              <a:rPr lang="en-US" smtClean="0"/>
              <a:t>Click to edit Master text styles</a:t>
            </a:r>
          </a:p>
        </p:txBody>
      </p:sp>
      <p:sp>
        <p:nvSpPr>
          <p:cNvPr id="6" name="Content Placeholder 5"/>
          <p:cNvSpPr>
            <a:spLocks noGrp="1"/>
          </p:cNvSpPr>
          <p:nvPr>
            <p:ph sz="quarter" idx="4"/>
          </p:nvPr>
        </p:nvSpPr>
        <p:spPr>
          <a:xfrm>
            <a:off x="9754553" y="9569450"/>
            <a:ext cx="8487728" cy="17385667"/>
          </a:xfrm>
        </p:spPr>
        <p:txBody>
          <a:bodyPr/>
          <a:lstStyle>
            <a:lvl1pPr>
              <a:defRPr sz="7400"/>
            </a:lvl1pPr>
            <a:lvl2pPr>
              <a:defRPr sz="6200"/>
            </a:lvl2pPr>
            <a:lvl3pPr>
              <a:defRPr sz="5600"/>
            </a:lvl3pPr>
            <a:lvl4pPr>
              <a:defRPr sz="4900"/>
            </a:lvl4pPr>
            <a:lvl5pPr>
              <a:defRPr sz="4900"/>
            </a:lvl5pPr>
            <a:lvl6pPr>
              <a:defRPr sz="4900"/>
            </a:lvl6pPr>
            <a:lvl7pPr>
              <a:defRPr sz="4900"/>
            </a:lvl7pPr>
            <a:lvl8pPr>
              <a:defRPr sz="4900"/>
            </a:lvl8pPr>
            <a:lvl9pPr>
              <a:defRPr sz="4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E731F4-DB75-4C07-BED5-CC7FC192F5A1}" type="datetimeFigureOut">
              <a:rPr lang="en-US" smtClean="0"/>
              <a:pPr/>
              <a:t>5/2/2012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E731F4-DB75-4C07-BED5-CC7FC192F5A1}" type="datetimeFigureOut">
              <a:rPr lang="en-US" smtClean="0"/>
              <a:pPr/>
              <a:t>5/2/2012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731F4-DB75-4C07-BED5-CC7FC192F5A1}" type="datetimeFigureOut">
              <a:rPr lang="en-US" smtClean="0"/>
              <a:pPr/>
              <a:t>5/2/2012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0121" y="1201420"/>
            <a:ext cx="6317457" cy="5113020"/>
          </a:xfrm>
        </p:spPr>
        <p:txBody>
          <a:bodyPr anchor="b"/>
          <a:lstStyle>
            <a:lvl1pPr algn="l">
              <a:defRPr sz="6200" b="1"/>
            </a:lvl1pPr>
          </a:lstStyle>
          <a:p>
            <a:r>
              <a:rPr lang="en-US" smtClean="0"/>
              <a:t>Click to edit Master title style</a:t>
            </a:r>
            <a:endParaRPr lang="en-US"/>
          </a:p>
        </p:txBody>
      </p:sp>
      <p:sp>
        <p:nvSpPr>
          <p:cNvPr id="3" name="Content Placeholder 2"/>
          <p:cNvSpPr>
            <a:spLocks noGrp="1"/>
          </p:cNvSpPr>
          <p:nvPr>
            <p:ph idx="1"/>
          </p:nvPr>
        </p:nvSpPr>
        <p:spPr>
          <a:xfrm>
            <a:off x="7507605" y="1201422"/>
            <a:ext cx="10734675" cy="25753697"/>
          </a:xfrm>
        </p:spPr>
        <p:txBody>
          <a:bodyPr/>
          <a:lstStyle>
            <a:lvl1pPr>
              <a:defRPr sz="9900"/>
            </a:lvl1pPr>
            <a:lvl2pPr>
              <a:defRPr sz="8600"/>
            </a:lvl2pPr>
            <a:lvl3pPr>
              <a:defRPr sz="7400"/>
            </a:lvl3pPr>
            <a:lvl4pPr>
              <a:defRPr sz="6200"/>
            </a:lvl4pPr>
            <a:lvl5pPr>
              <a:defRPr sz="6200"/>
            </a:lvl5pPr>
            <a:lvl6pPr>
              <a:defRPr sz="6200"/>
            </a:lvl6pPr>
            <a:lvl7pPr>
              <a:defRPr sz="6200"/>
            </a:lvl7pPr>
            <a:lvl8pPr>
              <a:defRPr sz="6200"/>
            </a:lvl8pPr>
            <a:lvl9pPr>
              <a:defRPr sz="6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60121" y="6314442"/>
            <a:ext cx="6317457" cy="20640677"/>
          </a:xfrm>
        </p:spPr>
        <p:txBody>
          <a:bodyPr/>
          <a:lstStyle>
            <a:lvl1pPr marL="0" indent="0">
              <a:buNone/>
              <a:defRPr sz="4300"/>
            </a:lvl1pPr>
            <a:lvl2pPr marL="1410782" indent="0">
              <a:buNone/>
              <a:defRPr sz="3700"/>
            </a:lvl2pPr>
            <a:lvl3pPr marL="2821564" indent="0">
              <a:buNone/>
              <a:defRPr sz="3100"/>
            </a:lvl3pPr>
            <a:lvl4pPr marL="4232346" indent="0">
              <a:buNone/>
              <a:defRPr sz="2800"/>
            </a:lvl4pPr>
            <a:lvl5pPr marL="5643128" indent="0">
              <a:buNone/>
              <a:defRPr sz="2800"/>
            </a:lvl5pPr>
            <a:lvl6pPr marL="7053910" indent="0">
              <a:buNone/>
              <a:defRPr sz="2800"/>
            </a:lvl6pPr>
            <a:lvl7pPr marL="8464692" indent="0">
              <a:buNone/>
              <a:defRPr sz="2800"/>
            </a:lvl7pPr>
            <a:lvl8pPr marL="9875474" indent="0">
              <a:buNone/>
              <a:defRPr sz="2800"/>
            </a:lvl8pPr>
            <a:lvl9pPr marL="11286256" indent="0">
              <a:buNone/>
              <a:defRPr sz="2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731F4-DB75-4C07-BED5-CC7FC192F5A1}" type="datetimeFigureOut">
              <a:rPr lang="en-US" smtClean="0"/>
              <a:pPr/>
              <a:t>5/2/2012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3805" y="21122640"/>
            <a:ext cx="11521440" cy="2493647"/>
          </a:xfrm>
        </p:spPr>
        <p:txBody>
          <a:bodyPr anchor="b"/>
          <a:lstStyle>
            <a:lvl1pPr algn="l">
              <a:defRPr sz="6200" b="1"/>
            </a:lvl1pPr>
          </a:lstStyle>
          <a:p>
            <a:r>
              <a:rPr lang="en-US" smtClean="0"/>
              <a:t>Click to edit Master title style</a:t>
            </a:r>
            <a:endParaRPr lang="en-US"/>
          </a:p>
        </p:txBody>
      </p:sp>
      <p:sp>
        <p:nvSpPr>
          <p:cNvPr id="3" name="Picture Placeholder 2"/>
          <p:cNvSpPr>
            <a:spLocks noGrp="1"/>
          </p:cNvSpPr>
          <p:nvPr>
            <p:ph type="pic" idx="1"/>
          </p:nvPr>
        </p:nvSpPr>
        <p:spPr>
          <a:xfrm>
            <a:off x="3763805" y="2696210"/>
            <a:ext cx="11521440" cy="18105120"/>
          </a:xfrm>
        </p:spPr>
        <p:txBody>
          <a:bodyPr/>
          <a:lstStyle>
            <a:lvl1pPr marL="0" indent="0">
              <a:buNone/>
              <a:defRPr sz="9900"/>
            </a:lvl1pPr>
            <a:lvl2pPr marL="1410782" indent="0">
              <a:buNone/>
              <a:defRPr sz="8600"/>
            </a:lvl2pPr>
            <a:lvl3pPr marL="2821564" indent="0">
              <a:buNone/>
              <a:defRPr sz="7400"/>
            </a:lvl3pPr>
            <a:lvl4pPr marL="4232346" indent="0">
              <a:buNone/>
              <a:defRPr sz="6200"/>
            </a:lvl4pPr>
            <a:lvl5pPr marL="5643128" indent="0">
              <a:buNone/>
              <a:defRPr sz="6200"/>
            </a:lvl5pPr>
            <a:lvl6pPr marL="7053910" indent="0">
              <a:buNone/>
              <a:defRPr sz="6200"/>
            </a:lvl6pPr>
            <a:lvl7pPr marL="8464692" indent="0">
              <a:buNone/>
              <a:defRPr sz="6200"/>
            </a:lvl7pPr>
            <a:lvl8pPr marL="9875474" indent="0">
              <a:buNone/>
              <a:defRPr sz="6200"/>
            </a:lvl8pPr>
            <a:lvl9pPr marL="11286256" indent="0">
              <a:buNone/>
              <a:defRPr sz="6200"/>
            </a:lvl9pPr>
          </a:lstStyle>
          <a:p>
            <a:endParaRPr lang="en-US"/>
          </a:p>
        </p:txBody>
      </p:sp>
      <p:sp>
        <p:nvSpPr>
          <p:cNvPr id="4" name="Text Placeholder 3"/>
          <p:cNvSpPr>
            <a:spLocks noGrp="1"/>
          </p:cNvSpPr>
          <p:nvPr>
            <p:ph type="body" sz="half" idx="2"/>
          </p:nvPr>
        </p:nvSpPr>
        <p:spPr>
          <a:xfrm>
            <a:off x="3763805" y="23616287"/>
            <a:ext cx="11521440" cy="3541393"/>
          </a:xfrm>
        </p:spPr>
        <p:txBody>
          <a:bodyPr/>
          <a:lstStyle>
            <a:lvl1pPr marL="0" indent="0">
              <a:buNone/>
              <a:defRPr sz="4300"/>
            </a:lvl1pPr>
            <a:lvl2pPr marL="1410782" indent="0">
              <a:buNone/>
              <a:defRPr sz="3700"/>
            </a:lvl2pPr>
            <a:lvl3pPr marL="2821564" indent="0">
              <a:buNone/>
              <a:defRPr sz="3100"/>
            </a:lvl3pPr>
            <a:lvl4pPr marL="4232346" indent="0">
              <a:buNone/>
              <a:defRPr sz="2800"/>
            </a:lvl4pPr>
            <a:lvl5pPr marL="5643128" indent="0">
              <a:buNone/>
              <a:defRPr sz="2800"/>
            </a:lvl5pPr>
            <a:lvl6pPr marL="7053910" indent="0">
              <a:buNone/>
              <a:defRPr sz="2800"/>
            </a:lvl6pPr>
            <a:lvl7pPr marL="8464692" indent="0">
              <a:buNone/>
              <a:defRPr sz="2800"/>
            </a:lvl7pPr>
            <a:lvl8pPr marL="9875474" indent="0">
              <a:buNone/>
              <a:defRPr sz="2800"/>
            </a:lvl8pPr>
            <a:lvl9pPr marL="11286256" indent="0">
              <a:buNone/>
              <a:defRPr sz="2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E731F4-DB75-4C07-BED5-CC7FC192F5A1}" type="datetimeFigureOut">
              <a:rPr lang="en-US" smtClean="0"/>
              <a:pPr/>
              <a:t>5/2/2012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A34B5-EEC0-4810-85A7-5610991B7F9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l="-21000" r="-2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120" y="1208407"/>
            <a:ext cx="17282160" cy="5029200"/>
          </a:xfrm>
          <a:prstGeom prst="rect">
            <a:avLst/>
          </a:prstGeom>
        </p:spPr>
        <p:txBody>
          <a:bodyPr vert="horz" lIns="282156" tIns="141078" rIns="282156" bIns="14107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960120" y="7040882"/>
            <a:ext cx="17282160" cy="19914237"/>
          </a:xfrm>
          <a:prstGeom prst="rect">
            <a:avLst/>
          </a:prstGeom>
        </p:spPr>
        <p:txBody>
          <a:bodyPr vert="horz" lIns="282156" tIns="141078" rIns="282156" bIns="14107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960120" y="27967942"/>
            <a:ext cx="4480560" cy="1606550"/>
          </a:xfrm>
          <a:prstGeom prst="rect">
            <a:avLst/>
          </a:prstGeom>
        </p:spPr>
        <p:txBody>
          <a:bodyPr vert="horz" lIns="282156" tIns="141078" rIns="282156" bIns="141078" rtlCol="0" anchor="ctr"/>
          <a:lstStyle>
            <a:lvl1pPr algn="l">
              <a:defRPr sz="3700">
                <a:solidFill>
                  <a:schemeClr val="tx1">
                    <a:tint val="75000"/>
                  </a:schemeClr>
                </a:solidFill>
              </a:defRPr>
            </a:lvl1pPr>
          </a:lstStyle>
          <a:p>
            <a:fld id="{5EE731F4-DB75-4C07-BED5-CC7FC192F5A1}" type="datetimeFigureOut">
              <a:rPr lang="en-US" smtClean="0"/>
              <a:pPr/>
              <a:t>5/2/2012</a:t>
            </a:fld>
            <a:endParaRPr lang="en-US"/>
          </a:p>
        </p:txBody>
      </p:sp>
      <p:sp>
        <p:nvSpPr>
          <p:cNvPr id="5" name="Footer Placeholder 4"/>
          <p:cNvSpPr>
            <a:spLocks noGrp="1"/>
          </p:cNvSpPr>
          <p:nvPr>
            <p:ph type="ftr" sz="quarter" idx="3"/>
          </p:nvPr>
        </p:nvSpPr>
        <p:spPr>
          <a:xfrm>
            <a:off x="6560820" y="27967942"/>
            <a:ext cx="6080760" cy="1606550"/>
          </a:xfrm>
          <a:prstGeom prst="rect">
            <a:avLst/>
          </a:prstGeom>
        </p:spPr>
        <p:txBody>
          <a:bodyPr vert="horz" lIns="282156" tIns="141078" rIns="282156" bIns="141078" rtlCol="0" anchor="ctr"/>
          <a:lstStyle>
            <a:lvl1pPr algn="ctr">
              <a:defRPr sz="3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761720" y="27967942"/>
            <a:ext cx="4480560" cy="1606550"/>
          </a:xfrm>
          <a:prstGeom prst="rect">
            <a:avLst/>
          </a:prstGeom>
        </p:spPr>
        <p:txBody>
          <a:bodyPr vert="horz" lIns="282156" tIns="141078" rIns="282156" bIns="141078" rtlCol="0" anchor="ctr"/>
          <a:lstStyle>
            <a:lvl1pPr algn="r">
              <a:defRPr sz="3700">
                <a:solidFill>
                  <a:schemeClr val="tx1">
                    <a:tint val="75000"/>
                  </a:schemeClr>
                </a:solidFill>
              </a:defRPr>
            </a:lvl1pPr>
          </a:lstStyle>
          <a:p>
            <a:fld id="{775A34B5-EEC0-4810-85A7-5610991B7F9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821564" rtl="0" eaLnBrk="1" latinLnBrk="0" hangingPunct="1">
        <a:spcBef>
          <a:spcPct val="0"/>
        </a:spcBef>
        <a:buNone/>
        <a:defRPr sz="13600" kern="1200">
          <a:solidFill>
            <a:schemeClr val="tx1"/>
          </a:solidFill>
          <a:latin typeface="+mj-lt"/>
          <a:ea typeface="+mj-ea"/>
          <a:cs typeface="+mj-cs"/>
        </a:defRPr>
      </a:lvl1pPr>
    </p:titleStyle>
    <p:bodyStyle>
      <a:lvl1pPr marL="1058087" indent="-1058087" algn="l" defTabSz="2821564" rtl="0" eaLnBrk="1" latinLnBrk="0" hangingPunct="1">
        <a:spcBef>
          <a:spcPct val="20000"/>
        </a:spcBef>
        <a:buFont typeface="Arial" pitchFamily="34" charset="0"/>
        <a:buChar char="•"/>
        <a:defRPr sz="9900" kern="1200">
          <a:solidFill>
            <a:schemeClr val="tx1"/>
          </a:solidFill>
          <a:latin typeface="+mn-lt"/>
          <a:ea typeface="+mn-ea"/>
          <a:cs typeface="+mn-cs"/>
        </a:defRPr>
      </a:lvl1pPr>
      <a:lvl2pPr marL="2292521" indent="-881739" algn="l" defTabSz="2821564" rtl="0" eaLnBrk="1" latinLnBrk="0" hangingPunct="1">
        <a:spcBef>
          <a:spcPct val="20000"/>
        </a:spcBef>
        <a:buFont typeface="Arial" pitchFamily="34" charset="0"/>
        <a:buChar char="–"/>
        <a:defRPr sz="8600" kern="1200">
          <a:solidFill>
            <a:schemeClr val="tx1"/>
          </a:solidFill>
          <a:latin typeface="+mn-lt"/>
          <a:ea typeface="+mn-ea"/>
          <a:cs typeface="+mn-cs"/>
        </a:defRPr>
      </a:lvl2pPr>
      <a:lvl3pPr marL="3526955" indent="-705391" algn="l" defTabSz="2821564" rtl="0" eaLnBrk="1" latinLnBrk="0" hangingPunct="1">
        <a:spcBef>
          <a:spcPct val="20000"/>
        </a:spcBef>
        <a:buFont typeface="Arial" pitchFamily="34" charset="0"/>
        <a:buChar char="•"/>
        <a:defRPr sz="7400" kern="1200">
          <a:solidFill>
            <a:schemeClr val="tx1"/>
          </a:solidFill>
          <a:latin typeface="+mn-lt"/>
          <a:ea typeface="+mn-ea"/>
          <a:cs typeface="+mn-cs"/>
        </a:defRPr>
      </a:lvl3pPr>
      <a:lvl4pPr marL="4937737"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4pPr>
      <a:lvl5pPr marL="6348519"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5pPr>
      <a:lvl6pPr marL="7759301"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6pPr>
      <a:lvl7pPr marL="9170083"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7pPr>
      <a:lvl8pPr marL="10580865"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8pPr>
      <a:lvl9pPr marL="11991647" indent="-705391" algn="l" defTabSz="2821564" rtl="0" eaLnBrk="1" latinLnBrk="0" hangingPunct="1">
        <a:spcBef>
          <a:spcPct val="20000"/>
        </a:spcBef>
        <a:buFont typeface="Arial" pitchFamily="34" charset="0"/>
        <a:buChar char="•"/>
        <a:defRPr sz="6200" kern="1200">
          <a:solidFill>
            <a:schemeClr val="tx1"/>
          </a:solidFill>
          <a:latin typeface="+mn-lt"/>
          <a:ea typeface="+mn-ea"/>
          <a:cs typeface="+mn-cs"/>
        </a:defRPr>
      </a:lvl9pPr>
    </p:bodyStyle>
    <p:otherStyle>
      <a:defPPr>
        <a:defRPr lang="en-US"/>
      </a:defPPr>
      <a:lvl1pPr marL="0" algn="l" defTabSz="2821564" rtl="0" eaLnBrk="1" latinLnBrk="0" hangingPunct="1">
        <a:defRPr sz="5600" kern="1200">
          <a:solidFill>
            <a:schemeClr val="tx1"/>
          </a:solidFill>
          <a:latin typeface="+mn-lt"/>
          <a:ea typeface="+mn-ea"/>
          <a:cs typeface="+mn-cs"/>
        </a:defRPr>
      </a:lvl1pPr>
      <a:lvl2pPr marL="1410782" algn="l" defTabSz="2821564" rtl="0" eaLnBrk="1" latinLnBrk="0" hangingPunct="1">
        <a:defRPr sz="5600" kern="1200">
          <a:solidFill>
            <a:schemeClr val="tx1"/>
          </a:solidFill>
          <a:latin typeface="+mn-lt"/>
          <a:ea typeface="+mn-ea"/>
          <a:cs typeface="+mn-cs"/>
        </a:defRPr>
      </a:lvl2pPr>
      <a:lvl3pPr marL="2821564" algn="l" defTabSz="2821564" rtl="0" eaLnBrk="1" latinLnBrk="0" hangingPunct="1">
        <a:defRPr sz="5600" kern="1200">
          <a:solidFill>
            <a:schemeClr val="tx1"/>
          </a:solidFill>
          <a:latin typeface="+mn-lt"/>
          <a:ea typeface="+mn-ea"/>
          <a:cs typeface="+mn-cs"/>
        </a:defRPr>
      </a:lvl3pPr>
      <a:lvl4pPr marL="4232346" algn="l" defTabSz="2821564" rtl="0" eaLnBrk="1" latinLnBrk="0" hangingPunct="1">
        <a:defRPr sz="5600" kern="1200">
          <a:solidFill>
            <a:schemeClr val="tx1"/>
          </a:solidFill>
          <a:latin typeface="+mn-lt"/>
          <a:ea typeface="+mn-ea"/>
          <a:cs typeface="+mn-cs"/>
        </a:defRPr>
      </a:lvl4pPr>
      <a:lvl5pPr marL="5643128" algn="l" defTabSz="2821564" rtl="0" eaLnBrk="1" latinLnBrk="0" hangingPunct="1">
        <a:defRPr sz="5600" kern="1200">
          <a:solidFill>
            <a:schemeClr val="tx1"/>
          </a:solidFill>
          <a:latin typeface="+mn-lt"/>
          <a:ea typeface="+mn-ea"/>
          <a:cs typeface="+mn-cs"/>
        </a:defRPr>
      </a:lvl5pPr>
      <a:lvl6pPr marL="7053910" algn="l" defTabSz="2821564" rtl="0" eaLnBrk="1" latinLnBrk="0" hangingPunct="1">
        <a:defRPr sz="5600" kern="1200">
          <a:solidFill>
            <a:schemeClr val="tx1"/>
          </a:solidFill>
          <a:latin typeface="+mn-lt"/>
          <a:ea typeface="+mn-ea"/>
          <a:cs typeface="+mn-cs"/>
        </a:defRPr>
      </a:lvl6pPr>
      <a:lvl7pPr marL="8464692" algn="l" defTabSz="2821564" rtl="0" eaLnBrk="1" latinLnBrk="0" hangingPunct="1">
        <a:defRPr sz="5600" kern="1200">
          <a:solidFill>
            <a:schemeClr val="tx1"/>
          </a:solidFill>
          <a:latin typeface="+mn-lt"/>
          <a:ea typeface="+mn-ea"/>
          <a:cs typeface="+mn-cs"/>
        </a:defRPr>
      </a:lvl7pPr>
      <a:lvl8pPr marL="9875474" algn="l" defTabSz="2821564" rtl="0" eaLnBrk="1" latinLnBrk="0" hangingPunct="1">
        <a:defRPr sz="5600" kern="1200">
          <a:solidFill>
            <a:schemeClr val="tx1"/>
          </a:solidFill>
          <a:latin typeface="+mn-lt"/>
          <a:ea typeface="+mn-ea"/>
          <a:cs typeface="+mn-cs"/>
        </a:defRPr>
      </a:lvl8pPr>
      <a:lvl9pPr marL="11286256" algn="l" defTabSz="2821564" rtl="0" eaLnBrk="1" latinLnBrk="0" hangingPunct="1">
        <a:defRPr sz="5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gif"/><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png"/><Relationship Id="rId18" Type="http://schemas.openxmlformats.org/officeDocument/2006/relationships/image" Target="../media/image39.jpeg"/><Relationship Id="rId3" Type="http://schemas.openxmlformats.org/officeDocument/2006/relationships/image" Target="../media/image24.jpeg"/><Relationship Id="rId21" Type="http://schemas.openxmlformats.org/officeDocument/2006/relationships/image" Target="../media/image42.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jpeg"/><Relationship Id="rId1" Type="http://schemas.openxmlformats.org/officeDocument/2006/relationships/slideLayout" Target="../slideLayouts/slideLayout1.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19" Type="http://schemas.openxmlformats.org/officeDocument/2006/relationships/image" Target="../media/image40.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png"/><Relationship Id="rId2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0"/>
            <a:ext cx="19202400" cy="1600200"/>
          </a:xfrm>
          <a:prstGeom prst="rect">
            <a:avLst/>
          </a:prstGeom>
          <a:solidFill>
            <a:schemeClr val="tx1"/>
          </a:solidFill>
        </p:spPr>
        <p:txBody>
          <a:bodyPr vert="horz" lIns="282156" tIns="141078" rIns="282156" bIns="141078" rtlCol="0" anchor="ctr">
            <a:noAutofit/>
          </a:bodyPr>
          <a:lstStyle/>
          <a:p>
            <a:pPr marL="0" marR="0" lvl="0" indent="0" algn="ctr" defTabSz="2821564" rtl="0" eaLnBrk="1" fontAlgn="auto" latinLnBrk="0" hangingPunct="1">
              <a:lnSpc>
                <a:spcPct val="100000"/>
              </a:lnSpc>
              <a:spcBef>
                <a:spcPct val="0"/>
              </a:spcBef>
              <a:spcAft>
                <a:spcPts val="0"/>
              </a:spcAft>
              <a:buClrTx/>
              <a:buSzTx/>
              <a:buFontTx/>
              <a:buNone/>
              <a:tabLst/>
              <a:defRPr/>
            </a:pPr>
            <a:r>
              <a:rPr kumimoji="0" lang="en-US" sz="66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Joint Command Center/Service Command Centers</a:t>
            </a:r>
            <a:endParaRPr kumimoji="0" lang="en-US" sz="6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pic>
        <p:nvPicPr>
          <p:cNvPr id="1026" name="Picture 2"/>
          <p:cNvPicPr>
            <a:picLocks noChangeAspect="1" noChangeArrowheads="1"/>
          </p:cNvPicPr>
          <p:nvPr/>
        </p:nvPicPr>
        <p:blipFill>
          <a:blip r:embed="rId2" cstate="print"/>
          <a:srcRect/>
          <a:stretch>
            <a:fillRect/>
          </a:stretch>
        </p:blipFill>
        <p:spPr bwMode="auto">
          <a:xfrm>
            <a:off x="9325304" y="1853163"/>
            <a:ext cx="9648496" cy="3085178"/>
          </a:xfrm>
          <a:prstGeom prst="rect">
            <a:avLst/>
          </a:prstGeom>
          <a:noFill/>
          <a:ln w="76200">
            <a:solidFill>
              <a:schemeClr val="tx1"/>
            </a:solid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03803" y="1803675"/>
            <a:ext cx="8849610" cy="6444975"/>
          </a:xfrm>
          <a:prstGeom prst="rect">
            <a:avLst/>
          </a:prstGeom>
          <a:noFill/>
          <a:ln w="76200">
            <a:solidFill>
              <a:schemeClr val="tx1"/>
            </a:solidFill>
            <a:miter lim="800000"/>
            <a:headEnd/>
            <a:tailEnd/>
          </a:ln>
        </p:spPr>
      </p:pic>
      <p:pic>
        <p:nvPicPr>
          <p:cNvPr id="2" name="Picture 2"/>
          <p:cNvPicPr>
            <a:picLocks noChangeAspect="1" noChangeArrowheads="1"/>
          </p:cNvPicPr>
          <p:nvPr/>
        </p:nvPicPr>
        <p:blipFill>
          <a:blip r:embed="rId4" cstate="print"/>
          <a:srcRect/>
          <a:stretch>
            <a:fillRect/>
          </a:stretch>
        </p:blipFill>
        <p:spPr bwMode="auto">
          <a:xfrm>
            <a:off x="9270781" y="5127988"/>
            <a:ext cx="9786522" cy="2469932"/>
          </a:xfrm>
          <a:prstGeom prst="rect">
            <a:avLst/>
          </a:prstGeom>
          <a:noFill/>
          <a:ln w="9525">
            <a:noFill/>
            <a:miter lim="800000"/>
            <a:headEnd/>
            <a:tailEnd/>
          </a:ln>
        </p:spPr>
      </p:pic>
      <p:sp>
        <p:nvSpPr>
          <p:cNvPr id="24" name="Title 1"/>
          <p:cNvSpPr txBox="1">
            <a:spLocks/>
          </p:cNvSpPr>
          <p:nvPr/>
        </p:nvSpPr>
        <p:spPr>
          <a:xfrm>
            <a:off x="0" y="16338331"/>
            <a:ext cx="19202400" cy="1600200"/>
          </a:xfrm>
          <a:prstGeom prst="rect">
            <a:avLst/>
          </a:prstGeom>
          <a:solidFill>
            <a:schemeClr val="tx1"/>
          </a:solidFill>
        </p:spPr>
        <p:txBody>
          <a:bodyPr vert="horz" lIns="282156" tIns="141078" rIns="282156" bIns="141078" rtlCol="0" anchor="ctr">
            <a:noAutofit/>
          </a:bodyPr>
          <a:lstStyle/>
          <a:p>
            <a:pPr marL="0" marR="0" lvl="0" indent="0" algn="ctr" defTabSz="2821564" rtl="0" eaLnBrk="1" fontAlgn="auto" latinLnBrk="0" hangingPunct="1">
              <a:lnSpc>
                <a:spcPct val="100000"/>
              </a:lnSpc>
              <a:spcBef>
                <a:spcPct val="0"/>
              </a:spcBef>
              <a:spcAft>
                <a:spcPts val="0"/>
              </a:spcAft>
              <a:buClrTx/>
              <a:buSzTx/>
              <a:buFontTx/>
              <a:buNone/>
              <a:tabLst/>
              <a:defRPr/>
            </a:pPr>
            <a:r>
              <a:rPr kumimoji="0" lang="en-US" sz="54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Joint Cooperative Unmanned Systems Initiative: Future</a:t>
            </a:r>
            <a:r>
              <a:rPr kumimoji="0" lang="en-US" sz="5400" b="1" i="1"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 Work</a:t>
            </a:r>
            <a:endParaRPr kumimoji="0" lang="en-US" sz="54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pic>
        <p:nvPicPr>
          <p:cNvPr id="3" name="Picture 3"/>
          <p:cNvPicPr>
            <a:picLocks noChangeAspect="1" noChangeArrowheads="1"/>
          </p:cNvPicPr>
          <p:nvPr/>
        </p:nvPicPr>
        <p:blipFill>
          <a:blip r:embed="rId5" cstate="print"/>
          <a:srcRect/>
          <a:stretch>
            <a:fillRect/>
          </a:stretch>
        </p:blipFill>
        <p:spPr bwMode="auto">
          <a:xfrm>
            <a:off x="13425487" y="19338214"/>
            <a:ext cx="4498848" cy="4282036"/>
          </a:xfrm>
          <a:prstGeom prst="rect">
            <a:avLst/>
          </a:prstGeom>
          <a:noFill/>
          <a:ln w="76200">
            <a:solidFill>
              <a:schemeClr val="tx1"/>
            </a:solidFill>
            <a:miter lim="800000"/>
            <a:headEnd/>
            <a:tailEnd/>
          </a:ln>
        </p:spPr>
      </p:pic>
      <p:pic>
        <p:nvPicPr>
          <p:cNvPr id="1028" name="Picture 4"/>
          <p:cNvPicPr>
            <a:picLocks noChangeAspect="1" noChangeArrowheads="1"/>
          </p:cNvPicPr>
          <p:nvPr/>
        </p:nvPicPr>
        <p:blipFill>
          <a:blip r:embed="rId6" cstate="print"/>
          <a:srcRect/>
          <a:stretch>
            <a:fillRect/>
          </a:stretch>
        </p:blipFill>
        <p:spPr bwMode="auto">
          <a:xfrm>
            <a:off x="285749" y="19300110"/>
            <a:ext cx="11137153" cy="4519612"/>
          </a:xfrm>
          <a:prstGeom prst="rect">
            <a:avLst/>
          </a:prstGeom>
          <a:noFill/>
          <a:ln w="76200">
            <a:solidFill>
              <a:schemeClr val="tx1"/>
            </a:solidFill>
            <a:miter lim="800000"/>
            <a:headEnd/>
            <a:tailEnd/>
          </a:ln>
        </p:spPr>
      </p:pic>
      <p:sp>
        <p:nvSpPr>
          <p:cNvPr id="27" name="Rectangle 26"/>
          <p:cNvSpPr/>
          <p:nvPr/>
        </p:nvSpPr>
        <p:spPr>
          <a:xfrm>
            <a:off x="247650" y="18116550"/>
            <a:ext cx="11247120" cy="1009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dirty="0" smtClean="0">
                <a:solidFill>
                  <a:srgbClr val="FFFF00"/>
                </a:solidFill>
              </a:rPr>
              <a:t>Future Layout of the “Mobile Joint Command Center”</a:t>
            </a:r>
            <a:endParaRPr lang="en-US" sz="4000" dirty="0">
              <a:solidFill>
                <a:srgbClr val="FFFF00"/>
              </a:solidFill>
            </a:endParaRPr>
          </a:p>
        </p:txBody>
      </p:sp>
      <p:sp>
        <p:nvSpPr>
          <p:cNvPr id="28" name="Rectangle 27"/>
          <p:cNvSpPr/>
          <p:nvPr/>
        </p:nvSpPr>
        <p:spPr>
          <a:xfrm>
            <a:off x="12677274" y="18097500"/>
            <a:ext cx="5829300" cy="838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00"/>
                </a:solidFill>
              </a:rPr>
              <a:t>Future Hardware</a:t>
            </a:r>
            <a:endParaRPr lang="en-US" dirty="0">
              <a:solidFill>
                <a:srgbClr val="FFFF00"/>
              </a:solidFill>
            </a:endParaRPr>
          </a:p>
        </p:txBody>
      </p:sp>
      <p:pic>
        <p:nvPicPr>
          <p:cNvPr id="1029" name="Picture 5"/>
          <p:cNvPicPr>
            <a:picLocks noChangeAspect="1" noChangeArrowheads="1"/>
          </p:cNvPicPr>
          <p:nvPr/>
        </p:nvPicPr>
        <p:blipFill>
          <a:blip r:embed="rId7" cstate="print"/>
          <a:srcRect/>
          <a:stretch>
            <a:fillRect/>
          </a:stretch>
        </p:blipFill>
        <p:spPr bwMode="auto">
          <a:xfrm>
            <a:off x="13406438" y="24058507"/>
            <a:ext cx="4495982" cy="2600325"/>
          </a:xfrm>
          <a:prstGeom prst="rect">
            <a:avLst/>
          </a:prstGeom>
          <a:noFill/>
          <a:ln w="76200">
            <a:solidFill>
              <a:schemeClr val="tx1"/>
            </a:solidFill>
            <a:miter lim="800000"/>
            <a:headEnd/>
            <a:tailEnd/>
          </a:ln>
        </p:spPr>
      </p:pic>
      <p:sp>
        <p:nvSpPr>
          <p:cNvPr id="30" name="Rectangle 29"/>
          <p:cNvSpPr/>
          <p:nvPr/>
        </p:nvSpPr>
        <p:spPr>
          <a:xfrm>
            <a:off x="220724" y="23974174"/>
            <a:ext cx="11283696" cy="20179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smtClean="0">
                <a:solidFill>
                  <a:srgbClr val="FFFF00"/>
                </a:solidFill>
              </a:rPr>
              <a:t>The layout above is the desired solution for the future Joint Command Center. Utilizing a customized trailer will allow for JCUSI to be mobile rather than the current use of a stationary ground command center.  This presents an opportunity to respond to situational needs in many different locations. </a:t>
            </a:r>
            <a:endParaRPr lang="en-US" sz="2400" dirty="0">
              <a:solidFill>
                <a:srgbClr val="FFFF00"/>
              </a:solidFill>
            </a:endParaRPr>
          </a:p>
        </p:txBody>
      </p:sp>
      <p:sp>
        <p:nvSpPr>
          <p:cNvPr id="13" name="Rectangle 12"/>
          <p:cNvSpPr/>
          <p:nvPr/>
        </p:nvSpPr>
        <p:spPr>
          <a:xfrm>
            <a:off x="12234041" y="27022097"/>
            <a:ext cx="6773916" cy="291662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smtClean="0">
                <a:solidFill>
                  <a:srgbClr val="FFFF00"/>
                </a:solidFill>
              </a:rPr>
              <a:t>Top:</a:t>
            </a:r>
            <a:r>
              <a:rPr lang="en-US" sz="2400" dirty="0" smtClean="0">
                <a:solidFill>
                  <a:srgbClr val="FFFF00"/>
                </a:solidFill>
              </a:rPr>
              <a:t> Pictured at the top is the </a:t>
            </a:r>
            <a:r>
              <a:rPr lang="en-US" sz="2400" dirty="0" err="1" smtClean="0">
                <a:solidFill>
                  <a:srgbClr val="FFFF00"/>
                </a:solidFill>
              </a:rPr>
              <a:t>Velodyne</a:t>
            </a:r>
            <a:r>
              <a:rPr lang="en-US" sz="2400" dirty="0" smtClean="0">
                <a:solidFill>
                  <a:srgbClr val="FFFF00"/>
                </a:solidFill>
              </a:rPr>
              <a:t> </a:t>
            </a:r>
            <a:r>
              <a:rPr lang="en-US" sz="2400" dirty="0" err="1" smtClean="0">
                <a:solidFill>
                  <a:srgbClr val="FFFF00"/>
                </a:solidFill>
              </a:rPr>
              <a:t>Lidar</a:t>
            </a:r>
            <a:r>
              <a:rPr lang="en-US" sz="2400" dirty="0" smtClean="0">
                <a:solidFill>
                  <a:srgbClr val="FFFF00"/>
                </a:solidFill>
              </a:rPr>
              <a:t>.  This future JCUSI component has already been acquired and is on track for implementation for the 2013 JCUSI Platform. </a:t>
            </a:r>
          </a:p>
          <a:p>
            <a:pPr algn="ctr"/>
            <a:r>
              <a:rPr lang="en-US" sz="2400" b="1" dirty="0" smtClean="0">
                <a:solidFill>
                  <a:srgbClr val="FFFF00"/>
                </a:solidFill>
              </a:rPr>
              <a:t>Bottom:</a:t>
            </a:r>
            <a:r>
              <a:rPr lang="en-US" sz="2400" dirty="0" smtClean="0">
                <a:solidFill>
                  <a:srgbClr val="FFFF00"/>
                </a:solidFill>
              </a:rPr>
              <a:t>  The current platform in use is the </a:t>
            </a:r>
            <a:r>
              <a:rPr lang="en-US" sz="2400" dirty="0" err="1" smtClean="0">
                <a:solidFill>
                  <a:srgbClr val="FFFF00"/>
                </a:solidFill>
              </a:rPr>
              <a:t>PackBot</a:t>
            </a:r>
            <a:r>
              <a:rPr lang="en-US" sz="2400" dirty="0" smtClean="0">
                <a:solidFill>
                  <a:srgbClr val="FFFF00"/>
                </a:solidFill>
              </a:rPr>
              <a:t>, but future work will be focused on implementing the JCUSI package on the SUGV which is smaller, lighter, and more mobile.</a:t>
            </a:r>
            <a:endParaRPr lang="en-US" sz="2400" dirty="0">
              <a:solidFill>
                <a:srgbClr val="FFFF00"/>
              </a:solidFill>
            </a:endParaRPr>
          </a:p>
        </p:txBody>
      </p:sp>
      <p:sp>
        <p:nvSpPr>
          <p:cNvPr id="14" name="Rectangle 13"/>
          <p:cNvSpPr/>
          <p:nvPr/>
        </p:nvSpPr>
        <p:spPr>
          <a:xfrm>
            <a:off x="233447" y="26080872"/>
            <a:ext cx="11283696" cy="39442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u="sng" dirty="0" smtClean="0">
                <a:solidFill>
                  <a:srgbClr val="FFFF00"/>
                </a:solidFill>
              </a:rPr>
              <a:t>Future Project Work: </a:t>
            </a:r>
          </a:p>
          <a:p>
            <a:r>
              <a:rPr lang="en-US" sz="2000" i="1" dirty="0" smtClean="0">
                <a:solidFill>
                  <a:srgbClr val="FFFF00"/>
                </a:solidFill>
              </a:rPr>
              <a:t>Target Identification- </a:t>
            </a:r>
            <a:r>
              <a:rPr lang="en-US" sz="2000" dirty="0" smtClean="0">
                <a:solidFill>
                  <a:srgbClr val="FFFF00"/>
                </a:solidFill>
              </a:rPr>
              <a:t>Use of image processing techniques combined with thermal cameras, LIDAR data, and/or other sensor information to identify targets.</a:t>
            </a:r>
          </a:p>
          <a:p>
            <a:r>
              <a:rPr lang="en-US" sz="2000" i="1" dirty="0" smtClean="0">
                <a:solidFill>
                  <a:srgbClr val="FFFF00"/>
                </a:solidFill>
              </a:rPr>
              <a:t>Multiple Robots- </a:t>
            </a:r>
            <a:r>
              <a:rPr lang="en-US" sz="2000" dirty="0" smtClean="0">
                <a:solidFill>
                  <a:srgbClr val="FFFF00"/>
                </a:solidFill>
              </a:rPr>
              <a:t>Use multiple </a:t>
            </a:r>
            <a:r>
              <a:rPr lang="en-US" sz="2000" dirty="0" err="1" smtClean="0">
                <a:solidFill>
                  <a:srgbClr val="FFFF00"/>
                </a:solidFill>
              </a:rPr>
              <a:t>PackBots</a:t>
            </a:r>
            <a:r>
              <a:rPr lang="en-US" sz="2000" dirty="0" smtClean="0">
                <a:solidFill>
                  <a:srgbClr val="FFFF00"/>
                </a:solidFill>
              </a:rPr>
              <a:t>, SUGVs, etc. using one operator control unit to provide more ground security than just a single robot.</a:t>
            </a:r>
          </a:p>
          <a:p>
            <a:endParaRPr lang="en-US" sz="2000" dirty="0" smtClean="0">
              <a:solidFill>
                <a:srgbClr val="FFFF00"/>
              </a:solidFill>
            </a:endParaRPr>
          </a:p>
          <a:p>
            <a:r>
              <a:rPr lang="en-US" sz="2000" b="1" u="sng" dirty="0" smtClean="0">
                <a:solidFill>
                  <a:srgbClr val="FFFF00"/>
                </a:solidFill>
              </a:rPr>
              <a:t>General Improvements to be made:</a:t>
            </a:r>
          </a:p>
          <a:p>
            <a:r>
              <a:rPr lang="en-US" sz="2000" dirty="0" smtClean="0">
                <a:solidFill>
                  <a:srgbClr val="FFFF00"/>
                </a:solidFill>
              </a:rPr>
              <a:t>-JCC functionality, add directives</a:t>
            </a:r>
          </a:p>
          <a:p>
            <a:r>
              <a:rPr lang="en-US" sz="2000" dirty="0" smtClean="0">
                <a:solidFill>
                  <a:srgbClr val="FFFF00"/>
                </a:solidFill>
              </a:rPr>
              <a:t>-SCC interface: include higher level perspective</a:t>
            </a:r>
          </a:p>
          <a:p>
            <a:r>
              <a:rPr lang="en-US" sz="2000" dirty="0" smtClean="0">
                <a:solidFill>
                  <a:srgbClr val="FFFF00"/>
                </a:solidFill>
              </a:rPr>
              <a:t>-Video to JCC</a:t>
            </a:r>
          </a:p>
          <a:p>
            <a:r>
              <a:rPr lang="en-US" sz="2000" dirty="0" smtClean="0">
                <a:solidFill>
                  <a:srgbClr val="FFFF00"/>
                </a:solidFill>
              </a:rPr>
              <a:t>-Stand alone map: DTED, Buckeye (LIDAR/Imagery)</a:t>
            </a:r>
          </a:p>
          <a:p>
            <a:r>
              <a:rPr lang="en-US" sz="2000" dirty="0" smtClean="0">
                <a:solidFill>
                  <a:srgbClr val="FFFF00"/>
                </a:solidFill>
              </a:rPr>
              <a:t>-Expanded SCC command set/functionality</a:t>
            </a:r>
          </a:p>
          <a:p>
            <a:r>
              <a:rPr lang="en-US" sz="2000" dirty="0" smtClean="0">
                <a:solidFill>
                  <a:srgbClr val="FFFF00"/>
                </a:solidFill>
              </a:rPr>
              <a:t>-Improvement of Autonomous Navigation</a:t>
            </a:r>
          </a:p>
        </p:txBody>
      </p:sp>
      <p:grpSp>
        <p:nvGrpSpPr>
          <p:cNvPr id="15" name="Group 14"/>
          <p:cNvGrpSpPr/>
          <p:nvPr/>
        </p:nvGrpSpPr>
        <p:grpSpPr>
          <a:xfrm>
            <a:off x="184484" y="9569910"/>
            <a:ext cx="8851392" cy="6592824"/>
            <a:chOff x="762000" y="1295400"/>
            <a:chExt cx="7324725" cy="5334000"/>
          </a:xfrm>
        </p:grpSpPr>
        <p:pic>
          <p:nvPicPr>
            <p:cNvPr id="16" name="Picture 2"/>
            <p:cNvPicPr>
              <a:picLocks noChangeAspect="1" noChangeArrowheads="1"/>
            </p:cNvPicPr>
            <p:nvPr/>
          </p:nvPicPr>
          <p:blipFill>
            <a:blip r:embed="rId8" cstate="print"/>
            <a:srcRect t="14634"/>
            <a:stretch>
              <a:fillRect/>
            </a:stretch>
          </p:blipFill>
          <p:spPr bwMode="auto">
            <a:xfrm>
              <a:off x="762000" y="1295400"/>
              <a:ext cx="7324725" cy="5334000"/>
            </a:xfrm>
            <a:prstGeom prst="rect">
              <a:avLst/>
            </a:prstGeom>
            <a:noFill/>
            <a:ln w="76200">
              <a:solidFill>
                <a:schemeClr val="tx1"/>
              </a:solidFill>
              <a:miter lim="800000"/>
              <a:headEnd/>
              <a:tailEnd/>
            </a:ln>
          </p:spPr>
        </p:pic>
        <p:sp>
          <p:nvSpPr>
            <p:cNvPr id="17" name="Rectangle 16"/>
            <p:cNvSpPr/>
            <p:nvPr/>
          </p:nvSpPr>
          <p:spPr>
            <a:xfrm>
              <a:off x="762000" y="5334000"/>
              <a:ext cx="7315200" cy="1295400"/>
            </a:xfrm>
            <a:prstGeom prst="rect">
              <a:avLst/>
            </a:prstGeom>
            <a:solidFill>
              <a:schemeClr val="accent1">
                <a:alpha val="54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2000" y="4038600"/>
              <a:ext cx="7315200" cy="1295400"/>
            </a:xfrm>
            <a:prstGeom prst="rect">
              <a:avLst/>
            </a:prstGeom>
            <a:solidFill>
              <a:srgbClr val="FFC000">
                <a:alpha val="54000"/>
              </a:srgb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2000" y="2590800"/>
              <a:ext cx="7315200" cy="1447800"/>
            </a:xfrm>
            <a:prstGeom prst="rect">
              <a:avLst/>
            </a:prstGeom>
            <a:solidFill>
              <a:srgbClr val="FF0000">
                <a:alpha val="47000"/>
              </a:srgb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000" y="1295400"/>
              <a:ext cx="7315200" cy="1295400"/>
            </a:xfrm>
            <a:prstGeom prst="rect">
              <a:avLst/>
            </a:prstGeom>
            <a:solidFill>
              <a:srgbClr val="92D050">
                <a:alpha val="54000"/>
              </a:srgb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p:cNvSpPr/>
          <p:nvPr/>
        </p:nvSpPr>
        <p:spPr>
          <a:xfrm>
            <a:off x="9280477" y="7736305"/>
            <a:ext cx="5507726" cy="31955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b="1" dirty="0" smtClean="0">
                <a:solidFill>
                  <a:srgbClr val="FFFF00"/>
                </a:solidFill>
              </a:rPr>
              <a:t>Above:</a:t>
            </a:r>
            <a:r>
              <a:rPr lang="en-US" sz="1800" dirty="0" smtClean="0">
                <a:solidFill>
                  <a:srgbClr val="FFFF00"/>
                </a:solidFill>
              </a:rPr>
              <a:t> The diagrams at the top shows the general flow of communication within the system from the USMA perspective up to the Joint Command Center.  The diagram just below then shows the flow of messages or information within the USMA specific system as it is collected , passed, and finally parsed into useful information for all  service operators.</a:t>
            </a:r>
          </a:p>
          <a:p>
            <a:pPr algn="ctr"/>
            <a:r>
              <a:rPr lang="en-US" sz="1800" b="1" dirty="0" smtClean="0">
                <a:solidFill>
                  <a:srgbClr val="FFFF00"/>
                </a:solidFill>
              </a:rPr>
              <a:t>Right:</a:t>
            </a:r>
            <a:r>
              <a:rPr lang="en-US" sz="1800" dirty="0" smtClean="0">
                <a:solidFill>
                  <a:srgbClr val="FFFF00"/>
                </a:solidFill>
              </a:rPr>
              <a:t> The  USMA Service Command Center, Graphic User Interface (GUI)  provides the USMA operator with various options to communicate, monitor, initiate, and end functions with the </a:t>
            </a:r>
            <a:r>
              <a:rPr lang="en-US" sz="1800" dirty="0" err="1" smtClean="0">
                <a:solidFill>
                  <a:srgbClr val="FFFF00"/>
                </a:solidFill>
              </a:rPr>
              <a:t>PackBot</a:t>
            </a:r>
            <a:r>
              <a:rPr lang="en-US" sz="1800" dirty="0" smtClean="0">
                <a:solidFill>
                  <a:srgbClr val="FFFF00"/>
                </a:solidFill>
              </a:rPr>
              <a:t>.</a:t>
            </a:r>
            <a:endParaRPr lang="en-US" sz="1800" dirty="0">
              <a:solidFill>
                <a:srgbClr val="FFFF00"/>
              </a:solidFill>
            </a:endParaRPr>
          </a:p>
        </p:txBody>
      </p:sp>
      <p:pic>
        <p:nvPicPr>
          <p:cNvPr id="23" name="Picture 22" descr="SCC Gui Screenshot.jpg"/>
          <p:cNvPicPr/>
          <p:nvPr/>
        </p:nvPicPr>
        <p:blipFill>
          <a:blip r:embed="rId9" cstate="print"/>
          <a:stretch>
            <a:fillRect/>
          </a:stretch>
        </p:blipFill>
        <p:spPr>
          <a:xfrm>
            <a:off x="15010972" y="7787303"/>
            <a:ext cx="3925153" cy="3070746"/>
          </a:xfrm>
          <a:prstGeom prst="rect">
            <a:avLst/>
          </a:prstGeom>
          <a:ln w="76200">
            <a:solidFill>
              <a:schemeClr val="tx1"/>
            </a:solidFill>
          </a:ln>
        </p:spPr>
      </p:pic>
      <p:pic>
        <p:nvPicPr>
          <p:cNvPr id="4" name="Picture 2"/>
          <p:cNvPicPr>
            <a:picLocks noChangeAspect="1" noChangeArrowheads="1"/>
          </p:cNvPicPr>
          <p:nvPr/>
        </p:nvPicPr>
        <p:blipFill>
          <a:blip r:embed="rId10" cstate="print"/>
          <a:srcRect/>
          <a:stretch>
            <a:fillRect/>
          </a:stretch>
        </p:blipFill>
        <p:spPr bwMode="auto">
          <a:xfrm>
            <a:off x="9349786" y="11089019"/>
            <a:ext cx="6590801" cy="5097226"/>
          </a:xfrm>
          <a:prstGeom prst="rect">
            <a:avLst/>
          </a:prstGeom>
          <a:noFill/>
          <a:ln w="76200">
            <a:solidFill>
              <a:schemeClr val="tx1"/>
            </a:solidFill>
            <a:miter lim="800000"/>
            <a:headEnd/>
            <a:tailEnd/>
          </a:ln>
        </p:spPr>
      </p:pic>
      <p:sp>
        <p:nvSpPr>
          <p:cNvPr id="31" name="Rectangle 30"/>
          <p:cNvSpPr/>
          <p:nvPr/>
        </p:nvSpPr>
        <p:spPr>
          <a:xfrm>
            <a:off x="125803" y="8382000"/>
            <a:ext cx="8989621" cy="10587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smtClean="0">
                <a:solidFill>
                  <a:srgbClr val="FFFF00"/>
                </a:solidFill>
              </a:rPr>
              <a:t>Above :</a:t>
            </a:r>
            <a:r>
              <a:rPr lang="en-US" sz="1400" dirty="0" smtClean="0">
                <a:solidFill>
                  <a:srgbClr val="FFFF00"/>
                </a:solidFill>
              </a:rPr>
              <a:t> The diagram above shows the system breakdown of command and control for each service and the overview of the communication of each individual platform.</a:t>
            </a:r>
          </a:p>
          <a:p>
            <a:pPr algn="ctr"/>
            <a:r>
              <a:rPr lang="en-US" sz="1400" b="1" dirty="0" smtClean="0">
                <a:solidFill>
                  <a:srgbClr val="FFFF00"/>
                </a:solidFill>
              </a:rPr>
              <a:t>Below:</a:t>
            </a:r>
            <a:r>
              <a:rPr lang="en-US" sz="1400" dirty="0" smtClean="0">
                <a:solidFill>
                  <a:srgbClr val="FFFF00"/>
                </a:solidFill>
              </a:rPr>
              <a:t> The diagram below is the class diagram that breaks down how messages are passed up and down starting with the </a:t>
            </a:r>
            <a:r>
              <a:rPr lang="en-US" sz="1400" dirty="0" err="1" smtClean="0">
                <a:solidFill>
                  <a:srgbClr val="FFFF00"/>
                </a:solidFill>
              </a:rPr>
              <a:t>PackBot</a:t>
            </a:r>
            <a:r>
              <a:rPr lang="en-US" sz="1400" dirty="0" smtClean="0">
                <a:solidFill>
                  <a:srgbClr val="FFFF00"/>
                </a:solidFill>
              </a:rPr>
              <a:t>, traveling up to the JCC, back down to the SCC, and using that information to allow the operator to make decisions.</a:t>
            </a:r>
          </a:p>
        </p:txBody>
      </p:sp>
      <p:sp>
        <p:nvSpPr>
          <p:cNvPr id="32" name="Rectangle 31"/>
          <p:cNvSpPr/>
          <p:nvPr/>
        </p:nvSpPr>
        <p:spPr>
          <a:xfrm>
            <a:off x="16102942" y="11044989"/>
            <a:ext cx="2968833" cy="519764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300" dirty="0" smtClean="0">
                <a:solidFill>
                  <a:srgbClr val="FFFF00"/>
                </a:solidFill>
              </a:rPr>
              <a:t>To the left is the Joint Command Center, Graphic User Interface.  The GUI shows the three service operators the locations of the various platforms (enemy and friendly) in the area of operations (both visual and grid location), current platform status, and the camera feed of the selected platform.</a:t>
            </a:r>
            <a:endParaRPr lang="en-US" sz="2300" dirty="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9202400" cy="1600200"/>
          </a:xfrm>
          <a:solidFill>
            <a:schemeClr val="tx1"/>
          </a:solidFill>
        </p:spPr>
        <p:txBody>
          <a:bodyPr>
            <a:noAutofit/>
          </a:bodyPr>
          <a:lstStyle/>
          <a:p>
            <a:r>
              <a:rPr lang="en-US" sz="7200" b="1" i="1" dirty="0" smtClean="0">
                <a:solidFill>
                  <a:srgbClr val="FFFF00"/>
                </a:solidFill>
                <a:effectLst>
                  <a:outerShdw blurRad="38100" dist="38100" dir="2700000" algn="tl">
                    <a:srgbClr val="000000">
                      <a:alpha val="43137"/>
                    </a:srgbClr>
                  </a:outerShdw>
                </a:effectLst>
                <a:latin typeface="+mn-lt"/>
              </a:rPr>
              <a:t>Joint Cooperative Unmanned Systems Initiative</a:t>
            </a:r>
            <a:endParaRPr lang="en-US" sz="7200" b="1" dirty="0">
              <a:solidFill>
                <a:srgbClr val="FFFF00"/>
              </a:solidFill>
              <a:effectLst>
                <a:outerShdw blurRad="38100" dist="38100" dir="2700000" algn="tl">
                  <a:srgbClr val="000000">
                    <a:alpha val="43137"/>
                  </a:srgbClr>
                </a:outerShdw>
              </a:effectLst>
              <a:latin typeface="+mn-lt"/>
            </a:endParaRPr>
          </a:p>
        </p:txBody>
      </p:sp>
      <p:pic>
        <p:nvPicPr>
          <p:cNvPr id="4" name="Picture 2" descr="http://www-internal.eecs.usma.edu/images/eecslogo.gif"/>
          <p:cNvPicPr>
            <a:picLocks noChangeAspect="1" noChangeArrowheads="1"/>
          </p:cNvPicPr>
          <p:nvPr/>
        </p:nvPicPr>
        <p:blipFill>
          <a:blip r:embed="rId2" cstate="print"/>
          <a:srcRect/>
          <a:stretch>
            <a:fillRect/>
          </a:stretch>
        </p:blipFill>
        <p:spPr bwMode="auto">
          <a:xfrm>
            <a:off x="16459200" y="1828800"/>
            <a:ext cx="2679192" cy="2704708"/>
          </a:xfrm>
          <a:prstGeom prst="rect">
            <a:avLst/>
          </a:prstGeom>
          <a:noFill/>
        </p:spPr>
      </p:pic>
      <p:sp>
        <p:nvSpPr>
          <p:cNvPr id="5" name="Content Placeholder 2"/>
          <p:cNvSpPr txBox="1">
            <a:spLocks/>
          </p:cNvSpPr>
          <p:nvPr/>
        </p:nvSpPr>
        <p:spPr>
          <a:xfrm>
            <a:off x="152400" y="8337331"/>
            <a:ext cx="18900648" cy="3962400"/>
          </a:xfrm>
          <a:prstGeom prst="rect">
            <a:avLst/>
          </a:prstGeom>
          <a:solidFill>
            <a:schemeClr val="tx1"/>
          </a:solidFill>
        </p:spPr>
        <p:txBody>
          <a:bodyPr vert="horz" lIns="282156" tIns="141078" rIns="282156" bIns="141078" rtlCol="0">
            <a:normAutofit fontScale="77500" lnSpcReduction="20000"/>
          </a:bodyPr>
          <a:lstStyle/>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r>
              <a:rPr kumimoji="0" lang="en-US" sz="4300" b="1"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Overall</a:t>
            </a:r>
            <a:r>
              <a:rPr kumimoji="0" lang="en-US" sz="4300" b="1" i="0" u="none" strike="noStrike" kern="1200" cap="none" spc="0" normalizeH="0" noProof="0" dirty="0" smtClean="0">
                <a:ln>
                  <a:noFill/>
                </a:ln>
                <a:solidFill>
                  <a:srgbClr val="FFFF00"/>
                </a:solidFill>
                <a:effectLst/>
                <a:uLnTx/>
                <a:uFillTx/>
                <a:latin typeface="Times New Roman" pitchFamily="18" charset="0"/>
                <a:cs typeface="Times New Roman" pitchFamily="18" charset="0"/>
              </a:rPr>
              <a:t> Problem Statement</a:t>
            </a:r>
            <a:r>
              <a:rPr kumimoji="0" lang="en-US" sz="4300" b="0" i="0" u="none" strike="noStrike" kern="1200" cap="none" spc="0" normalizeH="0" noProof="0" dirty="0" smtClean="0">
                <a:ln>
                  <a:noFill/>
                </a:ln>
                <a:solidFill>
                  <a:srgbClr val="FFFF00"/>
                </a:solidFill>
                <a:effectLst/>
                <a:uLnTx/>
                <a:uFillTx/>
                <a:latin typeface="Times New Roman" pitchFamily="18" charset="0"/>
                <a:cs typeface="Times New Roman" pitchFamily="18" charset="0"/>
              </a:rPr>
              <a:t>:</a:t>
            </a:r>
            <a:endParaRPr kumimoji="0" lang="en-US" sz="43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endParaRPr>
          </a:p>
          <a:p>
            <a:pPr lvl="0" algn="ctr">
              <a:spcBef>
                <a:spcPct val="20000"/>
              </a:spcBef>
              <a:defRPr/>
            </a:pPr>
            <a:r>
              <a:rPr lang="en-US" sz="4100" dirty="0" smtClean="0">
                <a:solidFill>
                  <a:srgbClr val="FFFF00"/>
                </a:solidFill>
                <a:latin typeface="Times New Roman" pitchFamily="18" charset="0"/>
                <a:cs typeface="Times New Roman" pitchFamily="18" charset="0"/>
              </a:rPr>
              <a:t> Develop a network of aerial (USAFA), naval (USNA), and land (USMA) semi-autonomous robots that share operational data through a Joint Command Center (JCC) to collectively reconnoiter a region and/or track a designated target. </a:t>
            </a:r>
          </a:p>
          <a:p>
            <a:pPr lvl="0" algn="ctr">
              <a:spcBef>
                <a:spcPct val="20000"/>
              </a:spcBef>
              <a:defRPr/>
            </a:pPr>
            <a:r>
              <a:rPr kumimoji="0" lang="en-US" sz="4300" b="1"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West Point Specific </a:t>
            </a:r>
            <a:r>
              <a:rPr lang="en-US" sz="4300" b="1" noProof="0" dirty="0" smtClean="0">
                <a:solidFill>
                  <a:srgbClr val="FFFF00"/>
                </a:solidFill>
                <a:latin typeface="Times New Roman" pitchFamily="18" charset="0"/>
                <a:cs typeface="Times New Roman" pitchFamily="18" charset="0"/>
              </a:rPr>
              <a:t>P</a:t>
            </a:r>
            <a:r>
              <a:rPr kumimoji="0" lang="en-US" sz="4300" b="1"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roblem Statement</a:t>
            </a:r>
            <a:r>
              <a:rPr kumimoji="0" lang="en-US" sz="43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a:t>
            </a:r>
          </a:p>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r>
              <a:rPr kumimoji="0" lang="en-US" sz="41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Develop two ground robots that will be able to detect, locate, and advance on a designated target as directed by a </a:t>
            </a:r>
            <a:r>
              <a:rPr lang="en-US" sz="4100" dirty="0" smtClean="0">
                <a:solidFill>
                  <a:srgbClr val="FFFF00"/>
                </a:solidFill>
                <a:latin typeface="Times New Roman" pitchFamily="18" charset="0"/>
                <a:cs typeface="Times New Roman" pitchFamily="18" charset="0"/>
              </a:rPr>
              <a:t>Service</a:t>
            </a:r>
            <a:r>
              <a:rPr kumimoji="0" lang="en-US" sz="41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rPr>
              <a:t> Command Center (SCC) and</a:t>
            </a:r>
            <a:r>
              <a:rPr kumimoji="0" lang="en-US" sz="4100" b="0" i="0" u="none" strike="noStrike" kern="1200" cap="none" spc="0" normalizeH="0" noProof="0" dirty="0" smtClean="0">
                <a:ln>
                  <a:noFill/>
                </a:ln>
                <a:solidFill>
                  <a:srgbClr val="FFFF00"/>
                </a:solidFill>
                <a:effectLst/>
                <a:uLnTx/>
                <a:uFillTx/>
                <a:latin typeface="Times New Roman" pitchFamily="18" charset="0"/>
                <a:cs typeface="Times New Roman" pitchFamily="18" charset="0"/>
              </a:rPr>
              <a:t> provide </a:t>
            </a:r>
            <a:r>
              <a:rPr lang="en-US" sz="4100" dirty="0" smtClean="0">
                <a:solidFill>
                  <a:srgbClr val="FFFF00"/>
                </a:solidFill>
                <a:latin typeface="Times New Roman" pitchFamily="18" charset="0"/>
                <a:cs typeface="Times New Roman" pitchFamily="18" charset="0"/>
              </a:rPr>
              <a:t>current status information to a Joint Command Center in order to provide a joint service common operating picture.</a:t>
            </a:r>
            <a:endParaRPr kumimoji="0" lang="en-US" sz="4100" b="0" i="0" u="none" strike="noStrike" kern="1200" cap="none" spc="0" normalizeH="0" baseline="0" noProof="0" dirty="0" smtClean="0">
              <a:ln>
                <a:noFill/>
              </a:ln>
              <a:solidFill>
                <a:srgbClr val="FFFF00"/>
              </a:solidFill>
              <a:effectLst/>
              <a:uLnTx/>
              <a:uFillTx/>
              <a:latin typeface="Times New Roman" pitchFamily="18" charset="0"/>
              <a:cs typeface="Times New Roman" pitchFamily="18" charset="0"/>
            </a:endParaRPr>
          </a:p>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endParaRPr>
          </a:p>
          <a:p>
            <a:pPr marL="0" marR="0" lvl="0" indent="0" algn="ctr" defTabSz="2821564"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endParaRPr>
          </a:p>
        </p:txBody>
      </p:sp>
      <p:pic>
        <p:nvPicPr>
          <p:cNvPr id="25" name="Picture 6"/>
          <p:cNvPicPr>
            <a:picLocks noChangeAspect="1" noChangeArrowheads="1"/>
          </p:cNvPicPr>
          <p:nvPr/>
        </p:nvPicPr>
        <p:blipFill>
          <a:blip r:embed="rId3" cstate="print"/>
          <a:srcRect/>
          <a:stretch>
            <a:fillRect/>
          </a:stretch>
        </p:blipFill>
        <p:spPr bwMode="auto">
          <a:xfrm>
            <a:off x="8321940" y="1676400"/>
            <a:ext cx="3048000" cy="304800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9220200" y="12496800"/>
            <a:ext cx="9753600" cy="8077200"/>
          </a:xfrm>
          <a:prstGeom prst="rect">
            <a:avLst/>
          </a:prstGeom>
          <a:noFill/>
          <a:ln w="76200">
            <a:solidFill>
              <a:schemeClr val="tx1"/>
            </a:solidFill>
            <a:miter lim="800000"/>
            <a:headEnd/>
            <a:tailEnd/>
          </a:ln>
        </p:spPr>
      </p:pic>
      <p:cxnSp>
        <p:nvCxnSpPr>
          <p:cNvPr id="107" name="Straight Connector 106"/>
          <p:cNvCxnSpPr/>
          <p:nvPr/>
        </p:nvCxnSpPr>
        <p:spPr>
          <a:xfrm flipV="1">
            <a:off x="10603675" y="14832281"/>
            <a:ext cx="808512" cy="10173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1395363" y="14848114"/>
            <a:ext cx="741219" cy="910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2085608" y="14940951"/>
            <a:ext cx="3542319" cy="1050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14108875" y="15044468"/>
            <a:ext cx="1496310" cy="33197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11188460" y="16217660"/>
            <a:ext cx="2920415" cy="21465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10603675" y="15849600"/>
            <a:ext cx="609600" cy="3810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1654660" y="14965393"/>
            <a:ext cx="4038600" cy="1815882"/>
          </a:xfrm>
          <a:prstGeom prst="rect">
            <a:avLst/>
          </a:prstGeom>
          <a:noFill/>
        </p:spPr>
        <p:txBody>
          <a:bodyPr wrap="square" rtlCol="0">
            <a:spAutoFit/>
          </a:bodyPr>
          <a:lstStyle/>
          <a:p>
            <a:r>
              <a:rPr lang="en-US" dirty="0" smtClean="0">
                <a:solidFill>
                  <a:srgbClr val="FF0000"/>
                </a:solidFill>
              </a:rPr>
              <a:t>Area of Operations</a:t>
            </a:r>
            <a:endParaRPr lang="en-US" dirty="0">
              <a:solidFill>
                <a:srgbClr val="FF0000"/>
              </a:solidFill>
            </a:endParaRPr>
          </a:p>
        </p:txBody>
      </p:sp>
      <p:sp>
        <p:nvSpPr>
          <p:cNvPr id="16" name="Rectangle 15"/>
          <p:cNvSpPr/>
          <p:nvPr/>
        </p:nvSpPr>
        <p:spPr>
          <a:xfrm>
            <a:off x="152400" y="12420600"/>
            <a:ext cx="8839200" cy="822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rgbClr val="FFFF00"/>
                </a:solidFill>
              </a:rPr>
              <a:t>Why JCUSI?</a:t>
            </a:r>
          </a:p>
          <a:p>
            <a:pPr algn="ctr"/>
            <a:r>
              <a:rPr lang="en-US" sz="3200" dirty="0" smtClean="0">
                <a:solidFill>
                  <a:srgbClr val="FFFF00"/>
                </a:solidFill>
              </a:rPr>
              <a:t>The Joint  Cooperative Unmanned Systems Initiative exemplifies the importance of autonomous systems in the future of both combat and security operations.  The goal of the autonomous system and their utilization, is to take the human risk factor out of the operating environment while acting as a force multiplier.  The future of JCUSI will show that one user, operating the Joint Command Center, will be able to provide guidance and oversight to complete a mission that in the past would have required many different operators and assets.  JCUSI is the future of unmanned combat and security, putting expendable systems between our friendly operators and the enemy. </a:t>
            </a:r>
          </a:p>
        </p:txBody>
      </p:sp>
      <p:sp>
        <p:nvSpPr>
          <p:cNvPr id="15" name="Rectangle 14"/>
          <p:cNvSpPr/>
          <p:nvPr/>
        </p:nvSpPr>
        <p:spPr>
          <a:xfrm>
            <a:off x="152400" y="4648200"/>
            <a:ext cx="18897600" cy="3505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00" b="1" dirty="0" smtClean="0">
              <a:solidFill>
                <a:srgbClr val="FFFF00"/>
              </a:solidFill>
            </a:endParaRPr>
          </a:p>
          <a:p>
            <a:pPr algn="ctr"/>
            <a:r>
              <a:rPr lang="en-US" sz="4000" b="1" dirty="0" smtClean="0">
                <a:solidFill>
                  <a:srgbClr val="FFFF00"/>
                </a:solidFill>
              </a:rPr>
              <a:t>CDTs Justin Bucher (IT), John Fernandes (CS), Patrick Hammond (EM), Greg Hurlock (EE), Fang Liu (CS), Sam Lough (CS), Grace Lu (EE), Chris Nelson (IT), Grigoriu Rus (EE), Anthonio Saw (EE), Nick Starck-King (EE)</a:t>
            </a:r>
          </a:p>
          <a:p>
            <a:pPr algn="ctr"/>
            <a:endParaRPr lang="en-US" sz="3200" b="1" dirty="0" smtClean="0">
              <a:solidFill>
                <a:srgbClr val="FFFF00"/>
              </a:solidFill>
            </a:endParaRPr>
          </a:p>
          <a:p>
            <a:pPr algn="ctr"/>
            <a:r>
              <a:rPr lang="en-US" sz="3600" b="1" dirty="0" smtClean="0">
                <a:solidFill>
                  <a:srgbClr val="FFFF00"/>
                </a:solidFill>
                <a:latin typeface="Calibri" pitchFamily="34" charset="0"/>
              </a:rPr>
              <a:t>COL Robert Sadowski, LTC Paul Maxwell, MAJ Dominic Larkin, and MAJ Christopher Lowrance</a:t>
            </a:r>
            <a:endParaRPr lang="en-US" sz="3600" b="1" dirty="0" smtClean="0">
              <a:solidFill>
                <a:srgbClr val="FFFF00"/>
              </a:solidFill>
            </a:endParaRPr>
          </a:p>
          <a:p>
            <a:r>
              <a:rPr lang="en-US" dirty="0" smtClean="0">
                <a:solidFill>
                  <a:srgbClr val="FFFF00"/>
                </a:solidFill>
              </a:rPr>
              <a:t>  </a:t>
            </a:r>
            <a:endParaRPr lang="en-US" dirty="0">
              <a:solidFill>
                <a:srgbClr val="FFFF00"/>
              </a:solidFill>
            </a:endParaRPr>
          </a:p>
        </p:txBody>
      </p:sp>
      <p:pic>
        <p:nvPicPr>
          <p:cNvPr id="18" name="Picture 10"/>
          <p:cNvPicPr>
            <a:picLocks noChangeAspect="1" noChangeArrowheads="1"/>
          </p:cNvPicPr>
          <p:nvPr/>
        </p:nvPicPr>
        <p:blipFill>
          <a:blip r:embed="rId5" cstate="print"/>
          <a:srcRect/>
          <a:stretch>
            <a:fillRect/>
          </a:stretch>
        </p:blipFill>
        <p:spPr bwMode="auto">
          <a:xfrm>
            <a:off x="76200" y="1828800"/>
            <a:ext cx="2697480" cy="2697480"/>
          </a:xfrm>
          <a:prstGeom prst="rect">
            <a:avLst/>
          </a:prstGeom>
          <a:noFill/>
          <a:ln w="9525">
            <a:noFill/>
            <a:miter lim="800000"/>
            <a:headEnd/>
            <a:tailEnd/>
          </a:ln>
        </p:spPr>
      </p:pic>
      <p:pic>
        <p:nvPicPr>
          <p:cNvPr id="19" name="Picture 9"/>
          <p:cNvPicPr>
            <a:picLocks noChangeAspect="1" noChangeArrowheads="1"/>
          </p:cNvPicPr>
          <p:nvPr/>
        </p:nvPicPr>
        <p:blipFill>
          <a:blip r:embed="rId6" cstate="print"/>
          <a:srcRect/>
          <a:stretch>
            <a:fillRect/>
          </a:stretch>
        </p:blipFill>
        <p:spPr bwMode="auto">
          <a:xfrm>
            <a:off x="4953000" y="1905000"/>
            <a:ext cx="3368940" cy="2590800"/>
          </a:xfrm>
          <a:prstGeom prst="rect">
            <a:avLst/>
          </a:prstGeom>
          <a:noFill/>
          <a:ln w="9525">
            <a:noFill/>
            <a:miter lim="800000"/>
            <a:headEnd/>
            <a:tailEnd/>
          </a:ln>
        </p:spPr>
      </p:pic>
      <p:pic>
        <p:nvPicPr>
          <p:cNvPr id="20" name="Picture 7"/>
          <p:cNvPicPr>
            <a:picLocks noChangeAspect="1" noChangeArrowheads="1"/>
          </p:cNvPicPr>
          <p:nvPr/>
        </p:nvPicPr>
        <p:blipFill>
          <a:blip r:embed="rId7" cstate="print"/>
          <a:srcRect/>
          <a:stretch>
            <a:fillRect/>
          </a:stretch>
        </p:blipFill>
        <p:spPr bwMode="auto">
          <a:xfrm>
            <a:off x="11750940" y="1676400"/>
            <a:ext cx="1981200" cy="2830286"/>
          </a:xfrm>
          <a:prstGeom prst="rect">
            <a:avLst/>
          </a:prstGeom>
          <a:noFill/>
          <a:ln w="9525">
            <a:noFill/>
            <a:miter lim="800000"/>
            <a:headEnd/>
            <a:tailEnd/>
          </a:ln>
        </p:spPr>
      </p:pic>
      <p:pic>
        <p:nvPicPr>
          <p:cNvPr id="1026" name="Picture 2" descr="C:\Users\x26741\Desktop\Projects day\Files from John\background cropped.jpg"/>
          <p:cNvPicPr>
            <a:picLocks noChangeAspect="1" noChangeArrowheads="1"/>
          </p:cNvPicPr>
          <p:nvPr/>
        </p:nvPicPr>
        <p:blipFill>
          <a:blip r:embed="rId8" cstate="print"/>
          <a:srcRect/>
          <a:stretch>
            <a:fillRect/>
          </a:stretch>
        </p:blipFill>
        <p:spPr bwMode="auto">
          <a:xfrm>
            <a:off x="209550" y="20821650"/>
            <a:ext cx="12306300" cy="9193084"/>
          </a:xfrm>
          <a:prstGeom prst="rect">
            <a:avLst/>
          </a:prstGeom>
          <a:noFill/>
          <a:ln w="76200">
            <a:solidFill>
              <a:schemeClr val="tx1"/>
            </a:solidFill>
          </a:ln>
        </p:spPr>
      </p:pic>
      <p:sp>
        <p:nvSpPr>
          <p:cNvPr id="21" name="TextBox 20"/>
          <p:cNvSpPr txBox="1"/>
          <p:nvPr/>
        </p:nvSpPr>
        <p:spPr>
          <a:xfrm>
            <a:off x="386402" y="20810276"/>
            <a:ext cx="4805611" cy="2246769"/>
          </a:xfrm>
          <a:prstGeom prst="rect">
            <a:avLst/>
          </a:prstGeom>
          <a:noFill/>
        </p:spPr>
        <p:txBody>
          <a:bodyPr wrap="none" rtlCol="0">
            <a:spAutoFit/>
          </a:bodyPr>
          <a:lstStyle/>
          <a:p>
            <a:r>
              <a:rPr lang="en-US" sz="2000" b="1" dirty="0" smtClean="0">
                <a:latin typeface="Times New Roman" pitchFamily="18" charset="0"/>
                <a:cs typeface="Times New Roman" pitchFamily="18" charset="0"/>
              </a:rPr>
              <a:t>JCC=Joint Command Center</a:t>
            </a:r>
          </a:p>
          <a:p>
            <a:r>
              <a:rPr lang="en-US" sz="2000" b="1" dirty="0" smtClean="0">
                <a:latin typeface="Times New Roman" pitchFamily="18" charset="0"/>
                <a:cs typeface="Times New Roman" pitchFamily="18" charset="0"/>
              </a:rPr>
              <a:t>SCC=Service Command Center</a:t>
            </a:r>
          </a:p>
          <a:p>
            <a:r>
              <a:rPr lang="en-US" sz="2000" b="1" dirty="0" smtClean="0">
                <a:latin typeface="Times New Roman" pitchFamily="18" charset="0"/>
                <a:cs typeface="Times New Roman" pitchFamily="18" charset="0"/>
              </a:rPr>
              <a:t>USAFA=United States Air Force Academy</a:t>
            </a:r>
          </a:p>
          <a:p>
            <a:r>
              <a:rPr lang="en-US" sz="2000" b="1" dirty="0" smtClean="0">
                <a:latin typeface="Times New Roman" pitchFamily="18" charset="0"/>
                <a:cs typeface="Times New Roman" pitchFamily="18" charset="0"/>
              </a:rPr>
              <a:t>USMA=United States Military Academy</a:t>
            </a:r>
          </a:p>
          <a:p>
            <a:r>
              <a:rPr lang="en-US" sz="2000" b="1" dirty="0" smtClean="0">
                <a:latin typeface="Times New Roman" pitchFamily="18" charset="0"/>
                <a:cs typeface="Times New Roman" pitchFamily="18" charset="0"/>
              </a:rPr>
              <a:t>USNA=United States Naval Academy</a:t>
            </a:r>
          </a:p>
          <a:p>
            <a:r>
              <a:rPr lang="en-US" sz="2000" b="1" dirty="0" smtClean="0">
                <a:latin typeface="Times New Roman" pitchFamily="18" charset="0"/>
                <a:cs typeface="Times New Roman" pitchFamily="18" charset="0"/>
              </a:rPr>
              <a:t>             =Wireless Communication</a:t>
            </a:r>
          </a:p>
          <a:p>
            <a:endParaRPr lang="en-US" sz="2000" dirty="0">
              <a:latin typeface="Times New Roman" pitchFamily="18" charset="0"/>
              <a:cs typeface="Times New Roman" pitchFamily="18" charset="0"/>
            </a:endParaRPr>
          </a:p>
        </p:txBody>
      </p:sp>
      <p:pic>
        <p:nvPicPr>
          <p:cNvPr id="3" name="Picture 2" descr="C:\Users\x26741\Desktop\Projects day\Files from John\lightning.png"/>
          <p:cNvPicPr>
            <a:picLocks noChangeAspect="1" noChangeArrowheads="1"/>
          </p:cNvPicPr>
          <p:nvPr/>
        </p:nvPicPr>
        <p:blipFill>
          <a:blip r:embed="rId9" cstate="print"/>
          <a:srcRect/>
          <a:stretch>
            <a:fillRect/>
          </a:stretch>
        </p:blipFill>
        <p:spPr bwMode="auto">
          <a:xfrm rot="5400000">
            <a:off x="756676" y="22075509"/>
            <a:ext cx="138711" cy="914400"/>
          </a:xfrm>
          <a:prstGeom prst="rect">
            <a:avLst/>
          </a:prstGeom>
          <a:noFill/>
        </p:spPr>
      </p:pic>
      <p:pic>
        <p:nvPicPr>
          <p:cNvPr id="1027" name="Picture 3" descr="C:\Users\x26741\Desktop\Projects day\Files from John\lightning.png"/>
          <p:cNvPicPr>
            <a:picLocks noChangeAspect="1" noChangeArrowheads="1"/>
          </p:cNvPicPr>
          <p:nvPr/>
        </p:nvPicPr>
        <p:blipFill>
          <a:blip r:embed="rId10" cstate="print"/>
          <a:srcRect/>
          <a:stretch>
            <a:fillRect/>
          </a:stretch>
        </p:blipFill>
        <p:spPr bwMode="auto">
          <a:xfrm rot="1260000">
            <a:off x="8793881" y="24917041"/>
            <a:ext cx="505466" cy="1565498"/>
          </a:xfrm>
          <a:prstGeom prst="rect">
            <a:avLst/>
          </a:prstGeom>
          <a:noFill/>
        </p:spPr>
      </p:pic>
      <p:pic>
        <p:nvPicPr>
          <p:cNvPr id="23" name="Picture 3" descr="C:\Users\x26741\Desktop\Projects day\Files from John\lightning.png"/>
          <p:cNvPicPr>
            <a:picLocks noChangeAspect="1" noChangeArrowheads="1"/>
          </p:cNvPicPr>
          <p:nvPr/>
        </p:nvPicPr>
        <p:blipFill>
          <a:blip r:embed="rId11" cstate="print"/>
          <a:srcRect/>
          <a:stretch>
            <a:fillRect/>
          </a:stretch>
        </p:blipFill>
        <p:spPr bwMode="auto">
          <a:xfrm rot="5400000">
            <a:off x="5062177" y="25333087"/>
            <a:ext cx="604485" cy="4583947"/>
          </a:xfrm>
          <a:prstGeom prst="rect">
            <a:avLst/>
          </a:prstGeom>
          <a:noFill/>
        </p:spPr>
      </p:pic>
      <p:pic>
        <p:nvPicPr>
          <p:cNvPr id="24" name="Picture 3" descr="C:\Users\x26741\Desktop\Projects day\Files from John\lightning.png"/>
          <p:cNvPicPr>
            <a:picLocks noChangeAspect="1" noChangeArrowheads="1"/>
          </p:cNvPicPr>
          <p:nvPr/>
        </p:nvPicPr>
        <p:blipFill>
          <a:blip r:embed="rId12" cstate="print"/>
          <a:srcRect/>
          <a:stretch>
            <a:fillRect/>
          </a:stretch>
        </p:blipFill>
        <p:spPr bwMode="auto">
          <a:xfrm rot="480000">
            <a:off x="10494955" y="21958147"/>
            <a:ext cx="610730" cy="4405197"/>
          </a:xfrm>
          <a:prstGeom prst="rect">
            <a:avLst/>
          </a:prstGeom>
          <a:noFill/>
        </p:spPr>
      </p:pic>
      <p:sp>
        <p:nvSpPr>
          <p:cNvPr id="26" name="TextBox 25"/>
          <p:cNvSpPr txBox="1"/>
          <p:nvPr/>
        </p:nvSpPr>
        <p:spPr>
          <a:xfrm rot="240000">
            <a:off x="972306" y="28765500"/>
            <a:ext cx="3994363" cy="954107"/>
          </a:xfrm>
          <a:prstGeom prst="rect">
            <a:avLst/>
          </a:prstGeom>
          <a:noFill/>
        </p:spPr>
        <p:txBody>
          <a:bodyPr wrap="none" rtlCol="0">
            <a:spAutoFit/>
          </a:bodyPr>
          <a:lstStyle/>
          <a:p>
            <a:r>
              <a:rPr lang="en-US" b="1" dirty="0" smtClean="0"/>
              <a:t>UAV Runway</a:t>
            </a:r>
            <a:endParaRPr lang="en-US" b="1" dirty="0"/>
          </a:p>
        </p:txBody>
      </p:sp>
      <p:sp>
        <p:nvSpPr>
          <p:cNvPr id="27" name="TextBox 26"/>
          <p:cNvSpPr txBox="1"/>
          <p:nvPr/>
        </p:nvSpPr>
        <p:spPr>
          <a:xfrm>
            <a:off x="9731421" y="27396458"/>
            <a:ext cx="609462" cy="461665"/>
          </a:xfrm>
          <a:prstGeom prst="rect">
            <a:avLst/>
          </a:prstGeom>
          <a:noFill/>
        </p:spPr>
        <p:txBody>
          <a:bodyPr wrap="none" rtlCol="0">
            <a:spAutoFit/>
          </a:bodyPr>
          <a:lstStyle/>
          <a:p>
            <a:r>
              <a:rPr lang="en-US" sz="2400" dirty="0" smtClean="0">
                <a:solidFill>
                  <a:srgbClr val="FFC000"/>
                </a:solidFill>
              </a:rPr>
              <a:t>JCC</a:t>
            </a:r>
            <a:endParaRPr lang="en-US" sz="2400" dirty="0">
              <a:solidFill>
                <a:srgbClr val="FFC000"/>
              </a:solidFill>
            </a:endParaRPr>
          </a:p>
        </p:txBody>
      </p:sp>
      <p:sp>
        <p:nvSpPr>
          <p:cNvPr id="28" name="laptop"/>
          <p:cNvSpPr>
            <a:spLocks noEditPoints="1" noChangeArrowheads="1"/>
          </p:cNvSpPr>
          <p:nvPr/>
        </p:nvSpPr>
        <p:spPr bwMode="auto">
          <a:xfrm>
            <a:off x="7744196" y="27384417"/>
            <a:ext cx="867541" cy="675380"/>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92D05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TextBox 31"/>
          <p:cNvSpPr txBox="1"/>
          <p:nvPr/>
        </p:nvSpPr>
        <p:spPr>
          <a:xfrm>
            <a:off x="7878857" y="27432000"/>
            <a:ext cx="575799" cy="707886"/>
          </a:xfrm>
          <a:prstGeom prst="rect">
            <a:avLst/>
          </a:prstGeom>
          <a:noFill/>
        </p:spPr>
        <p:txBody>
          <a:bodyPr wrap="none" rtlCol="0">
            <a:spAutoFit/>
          </a:bodyPr>
          <a:lstStyle/>
          <a:p>
            <a:pPr algn="ctr"/>
            <a:r>
              <a:rPr lang="en-US" sz="2000" b="1" dirty="0" smtClean="0"/>
              <a:t>SCC</a:t>
            </a:r>
          </a:p>
          <a:p>
            <a:pPr algn="ctr"/>
            <a:endParaRPr lang="en-US" sz="2000" dirty="0" smtClean="0"/>
          </a:p>
        </p:txBody>
      </p:sp>
      <p:sp>
        <p:nvSpPr>
          <p:cNvPr id="33" name="laptop"/>
          <p:cNvSpPr>
            <a:spLocks noEditPoints="1" noChangeArrowheads="1"/>
          </p:cNvSpPr>
          <p:nvPr/>
        </p:nvSpPr>
        <p:spPr bwMode="auto">
          <a:xfrm>
            <a:off x="8142255" y="26404053"/>
            <a:ext cx="867541" cy="675380"/>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007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TextBox 33"/>
          <p:cNvSpPr txBox="1"/>
          <p:nvPr/>
        </p:nvSpPr>
        <p:spPr>
          <a:xfrm>
            <a:off x="8276916" y="26451636"/>
            <a:ext cx="575799" cy="707886"/>
          </a:xfrm>
          <a:prstGeom prst="rect">
            <a:avLst/>
          </a:prstGeom>
          <a:noFill/>
        </p:spPr>
        <p:txBody>
          <a:bodyPr wrap="none" rtlCol="0">
            <a:spAutoFit/>
          </a:bodyPr>
          <a:lstStyle/>
          <a:p>
            <a:pPr algn="ctr"/>
            <a:r>
              <a:rPr lang="en-US" sz="2000" b="1" dirty="0" smtClean="0"/>
              <a:t>SCC</a:t>
            </a:r>
          </a:p>
          <a:p>
            <a:pPr algn="ctr"/>
            <a:endParaRPr lang="en-US" sz="2000" dirty="0" smtClean="0"/>
          </a:p>
        </p:txBody>
      </p:sp>
      <p:sp>
        <p:nvSpPr>
          <p:cNvPr id="35" name="laptop"/>
          <p:cNvSpPr>
            <a:spLocks noEditPoints="1" noChangeArrowheads="1"/>
          </p:cNvSpPr>
          <p:nvPr/>
        </p:nvSpPr>
        <p:spPr bwMode="auto">
          <a:xfrm>
            <a:off x="10082512" y="26338089"/>
            <a:ext cx="867541" cy="675380"/>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00B0F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sp>
        <p:nvSpPr>
          <p:cNvPr id="36" name="TextBox 35"/>
          <p:cNvSpPr txBox="1"/>
          <p:nvPr/>
        </p:nvSpPr>
        <p:spPr>
          <a:xfrm>
            <a:off x="10217173" y="26385672"/>
            <a:ext cx="575799" cy="707886"/>
          </a:xfrm>
          <a:prstGeom prst="rect">
            <a:avLst/>
          </a:prstGeom>
          <a:noFill/>
        </p:spPr>
        <p:txBody>
          <a:bodyPr wrap="none" rtlCol="0">
            <a:spAutoFit/>
          </a:bodyPr>
          <a:lstStyle/>
          <a:p>
            <a:pPr algn="ctr"/>
            <a:r>
              <a:rPr lang="en-US" sz="2000" b="1" dirty="0" smtClean="0"/>
              <a:t>SCC</a:t>
            </a:r>
          </a:p>
          <a:p>
            <a:pPr algn="ctr"/>
            <a:endParaRPr lang="en-US" sz="2000" dirty="0" smtClean="0"/>
          </a:p>
        </p:txBody>
      </p:sp>
      <p:sp>
        <p:nvSpPr>
          <p:cNvPr id="37" name="laptop"/>
          <p:cNvSpPr>
            <a:spLocks noEditPoints="1" noChangeArrowheads="1"/>
          </p:cNvSpPr>
          <p:nvPr/>
        </p:nvSpPr>
        <p:spPr bwMode="auto">
          <a:xfrm>
            <a:off x="9288668" y="27404704"/>
            <a:ext cx="469482" cy="37076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C0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dirty="0"/>
          </a:p>
        </p:txBody>
      </p:sp>
      <p:cxnSp>
        <p:nvCxnSpPr>
          <p:cNvPr id="38" name="Straight Arrow Connector 37"/>
          <p:cNvCxnSpPr/>
          <p:nvPr/>
        </p:nvCxnSpPr>
        <p:spPr>
          <a:xfrm flipH="1">
            <a:off x="9689910" y="27054040"/>
            <a:ext cx="659569" cy="296073"/>
          </a:xfrm>
          <a:prstGeom prst="straightConnector1">
            <a:avLst/>
          </a:prstGeom>
          <a:solidFill>
            <a:srgbClr val="0070C0"/>
          </a:solidFill>
          <a:ln w="28575">
            <a:headEnd type="arrow"/>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9000625" y="27097258"/>
            <a:ext cx="348091" cy="293799"/>
          </a:xfrm>
          <a:prstGeom prst="straightConnector1">
            <a:avLst/>
          </a:prstGeom>
          <a:solidFill>
            <a:srgbClr val="0070C0"/>
          </a:solidFill>
          <a:ln w="28575">
            <a:headEnd type="arrow"/>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flipH="1">
            <a:off x="8584442" y="27590852"/>
            <a:ext cx="623174" cy="4921"/>
          </a:xfrm>
          <a:prstGeom prst="straightConnector1">
            <a:avLst/>
          </a:prstGeom>
          <a:solidFill>
            <a:srgbClr val="0070C0"/>
          </a:solidFill>
          <a:ln w="28575">
            <a:headEnd type="arrow"/>
            <a:tailEnd type="arrow"/>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rot="-420000">
            <a:off x="4872250" y="27363761"/>
            <a:ext cx="2004075" cy="400110"/>
          </a:xfrm>
          <a:prstGeom prst="rect">
            <a:avLst/>
          </a:prstGeom>
          <a:noFill/>
        </p:spPr>
        <p:txBody>
          <a:bodyPr wrap="square" rtlCol="0">
            <a:spAutoFit/>
          </a:bodyPr>
          <a:lstStyle/>
          <a:p>
            <a:r>
              <a:rPr lang="en-US" sz="2000" b="1" dirty="0" smtClean="0"/>
              <a:t>USMA</a:t>
            </a:r>
            <a:endParaRPr lang="en-US" sz="2000" b="1" dirty="0"/>
          </a:p>
        </p:txBody>
      </p:sp>
      <p:sp>
        <p:nvSpPr>
          <p:cNvPr id="51" name="TextBox 50"/>
          <p:cNvSpPr txBox="1"/>
          <p:nvPr/>
        </p:nvSpPr>
        <p:spPr>
          <a:xfrm>
            <a:off x="10631606" y="23296729"/>
            <a:ext cx="349776" cy="1631216"/>
          </a:xfrm>
          <a:prstGeom prst="rect">
            <a:avLst/>
          </a:prstGeom>
          <a:noFill/>
        </p:spPr>
        <p:txBody>
          <a:bodyPr wrap="none" rtlCol="0">
            <a:spAutoFit/>
          </a:bodyPr>
          <a:lstStyle/>
          <a:p>
            <a:r>
              <a:rPr lang="en-US" sz="2000" b="1" dirty="0" smtClean="0"/>
              <a:t>U</a:t>
            </a:r>
          </a:p>
          <a:p>
            <a:r>
              <a:rPr lang="en-US" sz="2000" b="1" dirty="0" smtClean="0"/>
              <a:t>S</a:t>
            </a:r>
          </a:p>
          <a:p>
            <a:r>
              <a:rPr lang="en-US" sz="2000" b="1" dirty="0" smtClean="0"/>
              <a:t>A</a:t>
            </a:r>
          </a:p>
          <a:p>
            <a:r>
              <a:rPr lang="en-US" sz="2000" b="1" dirty="0" smtClean="0"/>
              <a:t>F</a:t>
            </a:r>
          </a:p>
          <a:p>
            <a:r>
              <a:rPr lang="en-US" sz="2000" b="1" dirty="0" smtClean="0"/>
              <a:t>A</a:t>
            </a:r>
            <a:endParaRPr lang="en-US" sz="2000" b="1" dirty="0"/>
          </a:p>
        </p:txBody>
      </p:sp>
      <p:sp>
        <p:nvSpPr>
          <p:cNvPr id="52" name="TextBox 51"/>
          <p:cNvSpPr txBox="1"/>
          <p:nvPr/>
        </p:nvSpPr>
        <p:spPr>
          <a:xfrm rot="240000">
            <a:off x="8980209" y="25240749"/>
            <a:ext cx="118622" cy="861774"/>
          </a:xfrm>
          <a:prstGeom prst="rect">
            <a:avLst/>
          </a:prstGeom>
          <a:noFill/>
        </p:spPr>
        <p:txBody>
          <a:bodyPr wrap="none" lIns="0" tIns="0" rIns="0" bIns="0" rtlCol="0">
            <a:spAutoFit/>
          </a:bodyPr>
          <a:lstStyle/>
          <a:p>
            <a:r>
              <a:rPr lang="en-US" sz="1400" b="1" dirty="0" smtClean="0"/>
              <a:t>U</a:t>
            </a:r>
          </a:p>
          <a:p>
            <a:r>
              <a:rPr lang="en-US" sz="1400" b="1" dirty="0" smtClean="0"/>
              <a:t>S</a:t>
            </a:r>
          </a:p>
          <a:p>
            <a:r>
              <a:rPr lang="en-US" sz="1400" b="1" dirty="0" smtClean="0"/>
              <a:t>N</a:t>
            </a:r>
          </a:p>
          <a:p>
            <a:r>
              <a:rPr lang="en-US" sz="1400" b="1" dirty="0" smtClean="0"/>
              <a:t>A</a:t>
            </a:r>
            <a:endParaRPr lang="en-US" sz="1400" b="1" dirty="0"/>
          </a:p>
        </p:txBody>
      </p:sp>
      <p:sp>
        <p:nvSpPr>
          <p:cNvPr id="53" name="Freeform 52"/>
          <p:cNvSpPr/>
          <p:nvPr/>
        </p:nvSpPr>
        <p:spPr>
          <a:xfrm>
            <a:off x="4913194" y="24402197"/>
            <a:ext cx="1692322" cy="1405719"/>
          </a:xfrm>
          <a:custGeom>
            <a:avLst/>
            <a:gdLst>
              <a:gd name="connsiteX0" fmla="*/ 0 w 1705970"/>
              <a:gd name="connsiteY0" fmla="*/ 0 h 1433015"/>
              <a:gd name="connsiteX1" fmla="*/ 1705970 w 1705970"/>
              <a:gd name="connsiteY1" fmla="*/ 0 h 1433015"/>
              <a:gd name="connsiteX2" fmla="*/ 1705970 w 1705970"/>
              <a:gd name="connsiteY2" fmla="*/ 1433015 h 1433015"/>
              <a:gd name="connsiteX3" fmla="*/ 0 w 1705970"/>
              <a:gd name="connsiteY3" fmla="*/ 1433015 h 1433015"/>
              <a:gd name="connsiteX4" fmla="*/ 0 w 1705970"/>
              <a:gd name="connsiteY4" fmla="*/ 0 h 1433015"/>
              <a:gd name="connsiteX5" fmla="*/ 179127 w 1705970"/>
              <a:gd name="connsiteY5" fmla="*/ 179127 h 1433015"/>
              <a:gd name="connsiteX6" fmla="*/ 179127 w 1705970"/>
              <a:gd name="connsiteY6" fmla="*/ 1253888 h 1433015"/>
              <a:gd name="connsiteX7" fmla="*/ 1526843 w 1705970"/>
              <a:gd name="connsiteY7" fmla="*/ 1253888 h 1433015"/>
              <a:gd name="connsiteX8" fmla="*/ 1526843 w 1705970"/>
              <a:gd name="connsiteY8" fmla="*/ 179127 h 1433015"/>
              <a:gd name="connsiteX9" fmla="*/ 179127 w 1705970"/>
              <a:gd name="connsiteY9" fmla="*/ 179127 h 1433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5970" h="1433015">
                <a:moveTo>
                  <a:pt x="0" y="0"/>
                </a:moveTo>
                <a:lnTo>
                  <a:pt x="1705970" y="0"/>
                </a:lnTo>
                <a:lnTo>
                  <a:pt x="1705970" y="1433015"/>
                </a:lnTo>
                <a:lnTo>
                  <a:pt x="0" y="1433015"/>
                </a:lnTo>
                <a:lnTo>
                  <a:pt x="0" y="0"/>
                </a:lnTo>
                <a:close/>
                <a:moveTo>
                  <a:pt x="179127" y="179127"/>
                </a:moveTo>
                <a:lnTo>
                  <a:pt x="179127" y="1253888"/>
                </a:lnTo>
                <a:lnTo>
                  <a:pt x="1526843" y="1253888"/>
                </a:lnTo>
                <a:lnTo>
                  <a:pt x="1526843" y="179127"/>
                </a:lnTo>
                <a:lnTo>
                  <a:pt x="179127" y="179127"/>
                </a:lnTo>
                <a:close/>
              </a:path>
            </a:pathLst>
          </a:custGeom>
          <a:solidFill>
            <a:srgbClr val="FF0000"/>
          </a:solidFill>
          <a:ln>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18000">
                <a:solidFill>
                  <a:schemeClr val="tx1"/>
                </a:solidFill>
                <a:prstDash val="solid"/>
                <a:miter lim="800000"/>
              </a:ln>
              <a:noFill/>
              <a:effectLst>
                <a:outerShdw blurRad="25500" dist="23000" dir="7020000" algn="tl">
                  <a:srgbClr val="000000">
                    <a:alpha val="50000"/>
                  </a:srgbClr>
                </a:outerShdw>
              </a:effectLst>
            </a:endParaRPr>
          </a:p>
        </p:txBody>
      </p:sp>
      <p:sp>
        <p:nvSpPr>
          <p:cNvPr id="54" name="TextBox 53"/>
          <p:cNvSpPr txBox="1"/>
          <p:nvPr/>
        </p:nvSpPr>
        <p:spPr>
          <a:xfrm>
            <a:off x="5404515" y="24320311"/>
            <a:ext cx="709746" cy="338554"/>
          </a:xfrm>
          <a:prstGeom prst="rect">
            <a:avLst/>
          </a:prstGeom>
          <a:noFill/>
        </p:spPr>
        <p:txBody>
          <a:bodyPr wrap="none" rtlCol="0">
            <a:spAutoFit/>
          </a:bodyPr>
          <a:lstStyle/>
          <a:p>
            <a:r>
              <a:rPr lang="en-US" sz="1600" b="1" dirty="0" smtClean="0"/>
              <a:t>Target</a:t>
            </a:r>
            <a:endParaRPr lang="en-US" sz="1600" b="1" dirty="0"/>
          </a:p>
        </p:txBody>
      </p:sp>
      <p:pic>
        <p:nvPicPr>
          <p:cNvPr id="42" name="Picture 2"/>
          <p:cNvPicPr>
            <a:picLocks noChangeAspect="1" noChangeArrowheads="1"/>
          </p:cNvPicPr>
          <p:nvPr/>
        </p:nvPicPr>
        <p:blipFill>
          <a:blip r:embed="rId13" cstate="print"/>
          <a:srcRect r="25743"/>
          <a:stretch>
            <a:fillRect/>
          </a:stretch>
        </p:blipFill>
        <p:spPr bwMode="auto">
          <a:xfrm>
            <a:off x="12739764" y="24150877"/>
            <a:ext cx="6264350" cy="5858842"/>
          </a:xfrm>
          <a:prstGeom prst="rect">
            <a:avLst/>
          </a:prstGeom>
          <a:noFill/>
          <a:ln w="76200">
            <a:solidFill>
              <a:schemeClr val="tx1"/>
            </a:solidFill>
            <a:miter lim="800000"/>
            <a:headEnd/>
            <a:tailEnd/>
          </a:ln>
        </p:spPr>
      </p:pic>
      <p:sp>
        <p:nvSpPr>
          <p:cNvPr id="43" name="Rectangle 42"/>
          <p:cNvSpPr>
            <a:spLocks/>
          </p:cNvSpPr>
          <p:nvPr/>
        </p:nvSpPr>
        <p:spPr>
          <a:xfrm rot="1140000">
            <a:off x="15077189" y="24430985"/>
            <a:ext cx="304800" cy="16424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smtClean="0"/>
              <a:t>Runway</a:t>
            </a:r>
            <a:endParaRPr lang="en-US" sz="1800" dirty="0"/>
          </a:p>
        </p:txBody>
      </p:sp>
      <p:sp>
        <p:nvSpPr>
          <p:cNvPr id="44" name="Frame 43"/>
          <p:cNvSpPr/>
          <p:nvPr/>
        </p:nvSpPr>
        <p:spPr>
          <a:xfrm>
            <a:off x="14109093" y="26911142"/>
            <a:ext cx="685800" cy="60960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5" name="Straight Arrow Connector 44"/>
          <p:cNvCxnSpPr/>
          <p:nvPr/>
        </p:nvCxnSpPr>
        <p:spPr>
          <a:xfrm flipH="1">
            <a:off x="15154285" y="29124358"/>
            <a:ext cx="457200" cy="457200"/>
          </a:xfrm>
          <a:prstGeom prst="straightConnector1">
            <a:avLst/>
          </a:prstGeom>
          <a:ln w="76200">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6" name="Rectangle 45"/>
          <p:cNvSpPr/>
          <p:nvPr/>
        </p:nvSpPr>
        <p:spPr>
          <a:xfrm>
            <a:off x="15611485" y="28514758"/>
            <a:ext cx="19050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Launch for boats</a:t>
            </a:r>
            <a:endParaRPr lang="en-US" sz="2400" dirty="0"/>
          </a:p>
        </p:txBody>
      </p:sp>
      <p:cxnSp>
        <p:nvCxnSpPr>
          <p:cNvPr id="47" name="Straight Arrow Connector 46"/>
          <p:cNvCxnSpPr/>
          <p:nvPr/>
        </p:nvCxnSpPr>
        <p:spPr>
          <a:xfrm flipH="1">
            <a:off x="14794893" y="27215942"/>
            <a:ext cx="762000" cy="0"/>
          </a:xfrm>
          <a:prstGeom prst="straightConnector1">
            <a:avLst/>
          </a:prstGeom>
          <a:ln w="76200">
            <a:tailEnd type="arrow"/>
          </a:ln>
        </p:spPr>
        <p:style>
          <a:lnRef idx="2">
            <a:schemeClr val="accent2">
              <a:shade val="50000"/>
            </a:schemeClr>
          </a:lnRef>
          <a:fillRef idx="1">
            <a:schemeClr val="accent2"/>
          </a:fillRef>
          <a:effectRef idx="0">
            <a:schemeClr val="accent2"/>
          </a:effectRef>
          <a:fontRef idx="minor">
            <a:schemeClr val="lt1"/>
          </a:fontRef>
        </p:style>
      </p:cxnSp>
      <p:sp>
        <p:nvSpPr>
          <p:cNvPr id="48" name="Rectangle 47"/>
          <p:cNvSpPr/>
          <p:nvPr/>
        </p:nvSpPr>
        <p:spPr>
          <a:xfrm>
            <a:off x="15556893" y="26758742"/>
            <a:ext cx="1905000" cy="11822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t>Joint Command Center and Viewing Area for demonstration</a:t>
            </a:r>
            <a:endParaRPr lang="en-US" sz="2000" dirty="0"/>
          </a:p>
        </p:txBody>
      </p:sp>
      <p:sp>
        <p:nvSpPr>
          <p:cNvPr id="55" name="Frame 54"/>
          <p:cNvSpPr/>
          <p:nvPr/>
        </p:nvSpPr>
        <p:spPr>
          <a:xfrm>
            <a:off x="12974053" y="24150878"/>
            <a:ext cx="990600" cy="914400"/>
          </a:xfrm>
          <a:prstGeom prst="frame">
            <a:avLst/>
          </a:prstGeom>
          <a:solidFill>
            <a:srgbClr val="FF0000"/>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6350">
                <a:solidFill>
                  <a:schemeClr val="tx1"/>
                </a:solidFill>
              </a:ln>
              <a:solidFill>
                <a:schemeClr val="tx1"/>
              </a:solidFill>
            </a:endParaRPr>
          </a:p>
        </p:txBody>
      </p:sp>
      <p:sp>
        <p:nvSpPr>
          <p:cNvPr id="56" name="Rectangle 55"/>
          <p:cNvSpPr/>
          <p:nvPr/>
        </p:nvSpPr>
        <p:spPr>
          <a:xfrm>
            <a:off x="12821653" y="25625974"/>
            <a:ext cx="14478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smtClean="0"/>
              <a:t>Morning Presentation Location</a:t>
            </a:r>
            <a:endParaRPr lang="en-US" sz="1800" dirty="0"/>
          </a:p>
        </p:txBody>
      </p:sp>
      <p:cxnSp>
        <p:nvCxnSpPr>
          <p:cNvPr id="57" name="Straight Arrow Connector 56"/>
          <p:cNvCxnSpPr/>
          <p:nvPr/>
        </p:nvCxnSpPr>
        <p:spPr>
          <a:xfrm rot="-60000" flipV="1">
            <a:off x="13659853" y="25092574"/>
            <a:ext cx="0" cy="533400"/>
          </a:xfrm>
          <a:prstGeom prst="straightConnector1">
            <a:avLst/>
          </a:prstGeom>
          <a:ln w="76200">
            <a:tailEnd type="arrow"/>
          </a:ln>
        </p:spPr>
        <p:style>
          <a:lnRef idx="2">
            <a:schemeClr val="accent2">
              <a:shade val="50000"/>
            </a:schemeClr>
          </a:lnRef>
          <a:fillRef idx="1">
            <a:schemeClr val="accent2"/>
          </a:fillRef>
          <a:effectRef idx="0">
            <a:schemeClr val="accent2"/>
          </a:effectRef>
          <a:fontRef idx="minor">
            <a:schemeClr val="lt1"/>
          </a:fontRef>
        </p:style>
      </p:cxnSp>
      <p:sp>
        <p:nvSpPr>
          <p:cNvPr id="59" name="Rectangle 58"/>
          <p:cNvSpPr/>
          <p:nvPr/>
        </p:nvSpPr>
        <p:spPr>
          <a:xfrm>
            <a:off x="12694473" y="20769944"/>
            <a:ext cx="6355080" cy="32004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smtClean="0">
                <a:solidFill>
                  <a:srgbClr val="FFFF00"/>
                </a:solidFill>
              </a:rPr>
              <a:t>Top: </a:t>
            </a:r>
            <a:r>
              <a:rPr lang="en-US" sz="2000" dirty="0" smtClean="0">
                <a:solidFill>
                  <a:srgbClr val="FFFF00"/>
                </a:solidFill>
              </a:rPr>
              <a:t>The diagram above shows our defined area operations specific to our scenario.  The red lines identify our limits of advance for the three service platforms on water, land, and air.</a:t>
            </a:r>
          </a:p>
          <a:p>
            <a:r>
              <a:rPr lang="en-US" sz="2400" b="1" dirty="0" smtClean="0">
                <a:solidFill>
                  <a:srgbClr val="FFFF00"/>
                </a:solidFill>
              </a:rPr>
              <a:t>Left:</a:t>
            </a:r>
            <a:r>
              <a:rPr lang="en-US" sz="2000" dirty="0" smtClean="0">
                <a:solidFill>
                  <a:srgbClr val="FFFF00"/>
                </a:solidFill>
              </a:rPr>
              <a:t> Overall system diagram displays the basic layout of the scenario in the actual location the demo will be executed. </a:t>
            </a:r>
          </a:p>
          <a:p>
            <a:r>
              <a:rPr lang="en-US" sz="2400" b="1" dirty="0" smtClean="0">
                <a:solidFill>
                  <a:srgbClr val="FFFF00"/>
                </a:solidFill>
              </a:rPr>
              <a:t>Bottom:</a:t>
            </a:r>
            <a:r>
              <a:rPr lang="en-US" sz="2000" dirty="0" smtClean="0">
                <a:solidFill>
                  <a:srgbClr val="FFFF00"/>
                </a:solidFill>
              </a:rPr>
              <a:t> Diagram shows current location and the location for the demonstration of the JCUSI scenario.</a:t>
            </a:r>
            <a:endParaRPr lang="en-US" sz="20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10795379" y="16309075"/>
            <a:ext cx="8243248" cy="61960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1"/>
          <p:cNvSpPr txBox="1">
            <a:spLocks/>
          </p:cNvSpPr>
          <p:nvPr/>
        </p:nvSpPr>
        <p:spPr>
          <a:xfrm>
            <a:off x="0" y="0"/>
            <a:ext cx="19202400" cy="1600200"/>
          </a:xfrm>
          <a:prstGeom prst="rect">
            <a:avLst/>
          </a:prstGeom>
          <a:solidFill>
            <a:schemeClr val="tx1"/>
          </a:solidFill>
        </p:spPr>
        <p:txBody>
          <a:bodyPr vert="horz" lIns="282156" tIns="141078" rIns="282156" bIns="141078" rtlCol="0" anchor="ctr">
            <a:noAutofit/>
          </a:bodyPr>
          <a:lstStyle/>
          <a:p>
            <a:pPr marL="0" marR="0" lvl="0" indent="0" algn="ctr" defTabSz="2821564" rtl="0" eaLnBrk="1" fontAlgn="auto" latinLnBrk="0" hangingPunct="1">
              <a:lnSpc>
                <a:spcPct val="100000"/>
              </a:lnSpc>
              <a:spcBef>
                <a:spcPct val="0"/>
              </a:spcBef>
              <a:spcAft>
                <a:spcPts val="0"/>
              </a:spcAft>
              <a:buClrTx/>
              <a:buSzTx/>
              <a:buFontTx/>
              <a:buNone/>
              <a:tabLst/>
              <a:defRPr/>
            </a:pPr>
            <a:r>
              <a:rPr kumimoji="0" lang="en-US" sz="72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mn-lt"/>
                <a:ea typeface="+mj-ea"/>
                <a:cs typeface="+mj-cs"/>
              </a:rPr>
              <a:t>iRobot</a:t>
            </a:r>
            <a:r>
              <a:rPr kumimoji="0" lang="en-US" sz="72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 </a:t>
            </a:r>
            <a:r>
              <a:rPr kumimoji="0" lang="en-US" sz="7200" b="1" i="1" u="none" strike="noStrike" kern="1200" cap="none" spc="0" normalizeH="0" baseline="0" noProof="0" dirty="0" err="1" smtClean="0">
                <a:ln>
                  <a:noFill/>
                </a:ln>
                <a:solidFill>
                  <a:srgbClr val="FFFF00"/>
                </a:solidFill>
                <a:effectLst>
                  <a:outerShdw blurRad="38100" dist="38100" dir="2700000" algn="tl">
                    <a:srgbClr val="000000">
                      <a:alpha val="43137"/>
                    </a:srgbClr>
                  </a:outerShdw>
                </a:effectLst>
                <a:uLnTx/>
                <a:uFillTx/>
                <a:latin typeface="+mn-lt"/>
                <a:ea typeface="+mj-ea"/>
                <a:cs typeface="+mj-cs"/>
              </a:rPr>
              <a:t>PackBot</a:t>
            </a:r>
            <a:endParaRPr kumimoji="0" lang="en-US" sz="72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sp>
        <p:nvSpPr>
          <p:cNvPr id="6" name="Title 1"/>
          <p:cNvSpPr txBox="1">
            <a:spLocks/>
          </p:cNvSpPr>
          <p:nvPr/>
        </p:nvSpPr>
        <p:spPr>
          <a:xfrm>
            <a:off x="0" y="22624831"/>
            <a:ext cx="19202400" cy="1600200"/>
          </a:xfrm>
          <a:prstGeom prst="rect">
            <a:avLst/>
          </a:prstGeom>
          <a:solidFill>
            <a:schemeClr val="tx1"/>
          </a:solidFill>
        </p:spPr>
        <p:txBody>
          <a:bodyPr vert="horz" lIns="282156" tIns="141078" rIns="282156" bIns="141078" rtlCol="0" anchor="ctr">
            <a:noAutofit/>
          </a:bodyPr>
          <a:lstStyle/>
          <a:p>
            <a:pPr marL="0" marR="0" lvl="0" indent="0" algn="ctr" defTabSz="2821564" rtl="0" eaLnBrk="1" fontAlgn="auto" latinLnBrk="0" hangingPunct="1">
              <a:lnSpc>
                <a:spcPct val="100000"/>
              </a:lnSpc>
              <a:spcBef>
                <a:spcPct val="0"/>
              </a:spcBef>
              <a:spcAft>
                <a:spcPts val="0"/>
              </a:spcAft>
              <a:buClrTx/>
              <a:buSzTx/>
              <a:buFontTx/>
              <a:buNone/>
              <a:tabLst/>
              <a:defRPr/>
            </a:pPr>
            <a:r>
              <a:rPr kumimoji="0" lang="en-US" sz="6600" b="1" i="1" u="none" strike="noStrike" kern="1200" cap="none" spc="0" normalizeH="0" baseline="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Responsibility Matrix</a:t>
            </a:r>
            <a:r>
              <a:rPr kumimoji="0" lang="en-US" sz="6600" b="1" i="1" u="none" strike="noStrike" kern="1200" cap="none" spc="0" normalizeH="0" noProof="0" dirty="0" smtClean="0">
                <a:ln>
                  <a:noFill/>
                </a:ln>
                <a:solidFill>
                  <a:srgbClr val="FFFF00"/>
                </a:solidFill>
                <a:effectLst>
                  <a:outerShdw blurRad="38100" dist="38100" dir="2700000" algn="tl">
                    <a:srgbClr val="000000">
                      <a:alpha val="43137"/>
                    </a:srgbClr>
                  </a:outerShdw>
                </a:effectLst>
                <a:uLnTx/>
                <a:uFillTx/>
                <a:latin typeface="+mn-lt"/>
                <a:ea typeface="+mj-ea"/>
                <a:cs typeface="+mj-cs"/>
              </a:rPr>
              <a:t> and Major Project Milestones</a:t>
            </a:r>
            <a:endParaRPr kumimoji="0" lang="en-US" sz="6600" b="1" i="0" u="none" strike="noStrike" kern="1200" cap="none" spc="0" normalizeH="0" baseline="0" noProof="0" dirty="0">
              <a:ln>
                <a:noFill/>
              </a:ln>
              <a:solidFill>
                <a:srgbClr val="FFFF00"/>
              </a:solidFill>
              <a:effectLst>
                <a:outerShdw blurRad="38100" dist="38100" dir="2700000" algn="tl">
                  <a:srgbClr val="000000">
                    <a:alpha val="43137"/>
                  </a:srgbClr>
                </a:outerShdw>
              </a:effectLst>
              <a:uLnTx/>
              <a:uFillTx/>
              <a:latin typeface="+mn-lt"/>
              <a:ea typeface="+mj-ea"/>
              <a:cs typeface="+mj-cs"/>
            </a:endParaRPr>
          </a:p>
        </p:txBody>
      </p:sp>
      <p:pic>
        <p:nvPicPr>
          <p:cNvPr id="4" name="Picture 6"/>
          <p:cNvPicPr>
            <a:picLocks noChangeAspect="1" noChangeArrowheads="1"/>
          </p:cNvPicPr>
          <p:nvPr/>
        </p:nvPicPr>
        <p:blipFill>
          <a:blip r:embed="rId2" cstate="print"/>
          <a:srcRect/>
          <a:stretch>
            <a:fillRect/>
          </a:stretch>
        </p:blipFill>
        <p:spPr bwMode="auto">
          <a:xfrm>
            <a:off x="228601" y="1790700"/>
            <a:ext cx="10325099" cy="7016504"/>
          </a:xfrm>
          <a:prstGeom prst="rect">
            <a:avLst/>
          </a:prstGeom>
          <a:noFill/>
          <a:ln w="127000">
            <a:solidFill>
              <a:schemeClr val="tx1"/>
            </a:solidFill>
            <a:miter lim="800000"/>
            <a:headEnd/>
            <a:tailEnd/>
          </a:ln>
        </p:spPr>
      </p:pic>
      <p:sp>
        <p:nvSpPr>
          <p:cNvPr id="7" name="TextBox 6"/>
          <p:cNvSpPr txBox="1"/>
          <p:nvPr/>
        </p:nvSpPr>
        <p:spPr>
          <a:xfrm>
            <a:off x="6885770" y="3637666"/>
            <a:ext cx="1098214" cy="1323439"/>
          </a:xfrm>
          <a:prstGeom prst="rect">
            <a:avLst/>
          </a:prstGeom>
          <a:solidFill>
            <a:schemeClr val="bg1"/>
          </a:solidFill>
        </p:spPr>
        <p:txBody>
          <a:bodyPr wrap="square" rtlCol="0">
            <a:spAutoFit/>
          </a:bodyPr>
          <a:lstStyle/>
          <a:p>
            <a:pPr algn="ctr"/>
            <a:r>
              <a:rPr lang="en-US" sz="1600" b="1" dirty="0" smtClean="0">
                <a:latin typeface="Times New Roman" pitchFamily="18" charset="0"/>
                <a:cs typeface="Times New Roman" pitchFamily="18" charset="0"/>
              </a:rPr>
              <a:t>(Pico-Mini Computer Running ROS)</a:t>
            </a:r>
            <a:endParaRPr lang="en-US" sz="1600" b="1" dirty="0">
              <a:latin typeface="Times New Roman" pitchFamily="18" charset="0"/>
              <a:cs typeface="Times New Roman" pitchFamily="18" charset="0"/>
            </a:endParaRPr>
          </a:p>
        </p:txBody>
      </p:sp>
      <p:cxnSp>
        <p:nvCxnSpPr>
          <p:cNvPr id="8" name="Straight Connector 7"/>
          <p:cNvCxnSpPr/>
          <p:nvPr/>
        </p:nvCxnSpPr>
        <p:spPr>
          <a:xfrm>
            <a:off x="4857096" y="2713548"/>
            <a:ext cx="1697407" cy="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464595" y="2777343"/>
            <a:ext cx="21935" cy="226249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77539" y="2766710"/>
            <a:ext cx="45335" cy="3580927"/>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922874" y="6326372"/>
            <a:ext cx="2434856" cy="1"/>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363212" y="5029673"/>
            <a:ext cx="5151" cy="1286067"/>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529059" y="5050236"/>
            <a:ext cx="767875" cy="0"/>
          </a:xfrm>
          <a:prstGeom prst="line">
            <a:avLst/>
          </a:prstGeom>
          <a:ln w="571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953613" y="2810647"/>
            <a:ext cx="1425922" cy="707886"/>
          </a:xfrm>
          <a:prstGeom prst="rect">
            <a:avLst/>
          </a:prstGeom>
          <a:solidFill>
            <a:schemeClr val="bg1"/>
          </a:solidFill>
          <a:ln>
            <a:solidFill>
              <a:srgbClr val="FF0000"/>
            </a:solidFill>
          </a:ln>
        </p:spPr>
        <p:txBody>
          <a:bodyPr wrap="square" rtlCol="0">
            <a:spAutoFit/>
          </a:bodyPr>
          <a:lstStyle/>
          <a:p>
            <a:pPr algn="ctr"/>
            <a:r>
              <a:rPr lang="en-US" sz="2000" b="1" dirty="0" err="1" smtClean="0">
                <a:latin typeface="Times New Roman" pitchFamily="18" charset="0"/>
                <a:cs typeface="Times New Roman" pitchFamily="18" charset="0"/>
              </a:rPr>
              <a:t>PackBot</a:t>
            </a:r>
            <a:r>
              <a:rPr lang="en-US" sz="2000" b="1" dirty="0" smtClean="0">
                <a:latin typeface="Times New Roman" pitchFamily="18" charset="0"/>
                <a:cs typeface="Times New Roman" pitchFamily="18" charset="0"/>
              </a:rPr>
              <a:t> Radio</a:t>
            </a:r>
            <a:endParaRPr lang="en-US" sz="2000" b="1" dirty="0">
              <a:latin typeface="Times New Roman" pitchFamily="18" charset="0"/>
              <a:cs typeface="Times New Roman" pitchFamily="18" charset="0"/>
            </a:endParaRPr>
          </a:p>
        </p:txBody>
      </p:sp>
      <p:sp>
        <p:nvSpPr>
          <p:cNvPr id="17" name="TextBox 16"/>
          <p:cNvSpPr txBox="1"/>
          <p:nvPr/>
        </p:nvSpPr>
        <p:spPr>
          <a:xfrm>
            <a:off x="4953613" y="3978466"/>
            <a:ext cx="1468452" cy="707886"/>
          </a:xfrm>
          <a:prstGeom prst="rect">
            <a:avLst/>
          </a:prstGeom>
          <a:solidFill>
            <a:schemeClr val="bg1"/>
          </a:solidFill>
          <a:ln>
            <a:solidFill>
              <a:srgbClr val="FF0000"/>
            </a:solidFill>
          </a:ln>
        </p:spPr>
        <p:txBody>
          <a:bodyPr wrap="square" rtlCol="0">
            <a:spAutoFit/>
          </a:bodyPr>
          <a:lstStyle/>
          <a:p>
            <a:pPr algn="ctr"/>
            <a:r>
              <a:rPr lang="en-US" sz="2000" b="1" dirty="0" err="1" smtClean="0">
                <a:latin typeface="Times New Roman" pitchFamily="18" charset="0"/>
                <a:cs typeface="Times New Roman" pitchFamily="18" charset="0"/>
              </a:rPr>
              <a:t>PackBot</a:t>
            </a:r>
            <a:r>
              <a:rPr lang="en-US" sz="2000" b="1" dirty="0" smtClean="0">
                <a:latin typeface="Times New Roman" pitchFamily="18" charset="0"/>
                <a:cs typeface="Times New Roman" pitchFamily="18" charset="0"/>
              </a:rPr>
              <a:t> Aware2</a:t>
            </a:r>
            <a:endParaRPr lang="en-US" sz="2000" b="1" dirty="0">
              <a:latin typeface="Times New Roman" pitchFamily="18" charset="0"/>
              <a:cs typeface="Times New Roman" pitchFamily="18" charset="0"/>
            </a:endParaRPr>
          </a:p>
        </p:txBody>
      </p:sp>
      <p:cxnSp>
        <p:nvCxnSpPr>
          <p:cNvPr id="18" name="Straight Connector 17"/>
          <p:cNvCxnSpPr/>
          <p:nvPr/>
        </p:nvCxnSpPr>
        <p:spPr>
          <a:xfrm flipV="1">
            <a:off x="3224880" y="2009553"/>
            <a:ext cx="1495976" cy="3928718"/>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55958" y="7508801"/>
            <a:ext cx="1401104" cy="100584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281448" y="5795798"/>
            <a:ext cx="3660" cy="1849011"/>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44460" y="5822830"/>
            <a:ext cx="12940" cy="181622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029292" y="7543800"/>
            <a:ext cx="1212434"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112752" y="5916927"/>
            <a:ext cx="1131605" cy="0"/>
          </a:xfrm>
          <a:prstGeom prst="line">
            <a:avLst/>
          </a:prstGeom>
          <a:ln w="1905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36683" y="2010881"/>
            <a:ext cx="1774749" cy="369332"/>
          </a:xfrm>
          <a:prstGeom prst="rect">
            <a:avLst/>
          </a:prstGeom>
          <a:solidFill>
            <a:schemeClr val="accent1">
              <a:lumMod val="60000"/>
              <a:lumOff val="40000"/>
            </a:schemeClr>
          </a:solidFill>
        </p:spPr>
        <p:txBody>
          <a:bodyPr wrap="square" rtlCol="0">
            <a:spAutoFit/>
          </a:bodyPr>
          <a:lstStyle/>
          <a:p>
            <a:r>
              <a:rPr lang="en-US" sz="1800" b="1" u="sng" dirty="0" smtClean="0">
                <a:latin typeface="Times New Roman" pitchFamily="18" charset="0"/>
                <a:cs typeface="Times New Roman" pitchFamily="18" charset="0"/>
              </a:rPr>
              <a:t>JCUSI Package</a:t>
            </a:r>
            <a:endParaRPr lang="en-US" sz="1800" b="1" u="sng" dirty="0">
              <a:latin typeface="Times New Roman" pitchFamily="18" charset="0"/>
              <a:cs typeface="Times New Roman" pitchFamily="18" charset="0"/>
            </a:endParaRPr>
          </a:p>
        </p:txBody>
      </p:sp>
      <p:sp>
        <p:nvSpPr>
          <p:cNvPr id="87" name="Rectangle 86"/>
          <p:cNvSpPr/>
          <p:nvPr/>
        </p:nvSpPr>
        <p:spPr>
          <a:xfrm>
            <a:off x="10801351" y="1692321"/>
            <a:ext cx="8248650" cy="7214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p:cNvSpPr/>
          <p:nvPr/>
        </p:nvSpPr>
        <p:spPr>
          <a:xfrm>
            <a:off x="10796090" y="8993137"/>
            <a:ext cx="8248650" cy="7214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10801350" y="1702676"/>
            <a:ext cx="8248650" cy="707886"/>
          </a:xfrm>
          <a:prstGeom prst="rect">
            <a:avLst/>
          </a:prstGeom>
          <a:solidFill>
            <a:srgbClr val="FFFF00"/>
          </a:solidFill>
        </p:spPr>
        <p:txBody>
          <a:bodyPr wrap="square" rtlCol="0">
            <a:spAutoFit/>
          </a:bodyPr>
          <a:lstStyle/>
          <a:p>
            <a:pPr algn="ctr"/>
            <a:r>
              <a:rPr lang="en-US" sz="4000" b="1" dirty="0" err="1" smtClean="0">
                <a:latin typeface="Times New Roman" pitchFamily="18" charset="0"/>
                <a:cs typeface="Times New Roman" pitchFamily="18" charset="0"/>
              </a:rPr>
              <a:t>PackBots</a:t>
            </a:r>
            <a:r>
              <a:rPr lang="en-US" sz="4000" b="1" dirty="0" smtClean="0">
                <a:latin typeface="Times New Roman" pitchFamily="18" charset="0"/>
                <a:cs typeface="Times New Roman" pitchFamily="18" charset="0"/>
              </a:rPr>
              <a:t> </a:t>
            </a:r>
            <a:r>
              <a:rPr lang="en-US" sz="4000" b="1" u="sng" dirty="0" smtClean="0">
                <a:latin typeface="Times New Roman" pitchFamily="18" charset="0"/>
                <a:cs typeface="Times New Roman" pitchFamily="18" charset="0"/>
              </a:rPr>
              <a:t>BEFORE</a:t>
            </a:r>
            <a:r>
              <a:rPr lang="en-US" sz="4000" b="1" dirty="0" smtClean="0">
                <a:latin typeface="Times New Roman" pitchFamily="18" charset="0"/>
                <a:cs typeface="Times New Roman" pitchFamily="18" charset="0"/>
              </a:rPr>
              <a:t> Modifications</a:t>
            </a:r>
            <a:endParaRPr lang="en-US" sz="4000" b="1" dirty="0">
              <a:latin typeface="Times New Roman" pitchFamily="18" charset="0"/>
              <a:cs typeface="Times New Roman" pitchFamily="18" charset="0"/>
            </a:endParaRPr>
          </a:p>
        </p:txBody>
      </p:sp>
      <p:sp>
        <p:nvSpPr>
          <p:cNvPr id="90" name="TextBox 89"/>
          <p:cNvSpPr txBox="1"/>
          <p:nvPr/>
        </p:nvSpPr>
        <p:spPr>
          <a:xfrm>
            <a:off x="10789976" y="8992855"/>
            <a:ext cx="8248650" cy="769441"/>
          </a:xfrm>
          <a:prstGeom prst="rect">
            <a:avLst/>
          </a:prstGeom>
          <a:solidFill>
            <a:srgbClr val="FFFF00"/>
          </a:solidFill>
        </p:spPr>
        <p:txBody>
          <a:bodyPr wrap="square" rtlCol="0">
            <a:spAutoFit/>
          </a:bodyPr>
          <a:lstStyle/>
          <a:p>
            <a:pPr algn="ctr"/>
            <a:r>
              <a:rPr lang="en-US" sz="4400" b="1" dirty="0" err="1" smtClean="0">
                <a:latin typeface="Times New Roman" pitchFamily="18" charset="0"/>
                <a:cs typeface="Times New Roman" pitchFamily="18" charset="0"/>
              </a:rPr>
              <a:t>PackBots</a:t>
            </a:r>
            <a:r>
              <a:rPr lang="en-US" sz="4400" b="1" dirty="0" smtClean="0">
                <a:latin typeface="Times New Roman" pitchFamily="18" charset="0"/>
                <a:cs typeface="Times New Roman" pitchFamily="18" charset="0"/>
              </a:rPr>
              <a:t> </a:t>
            </a:r>
            <a:r>
              <a:rPr lang="en-US" sz="4400" b="1" u="sng" dirty="0" smtClean="0">
                <a:latin typeface="Times New Roman" pitchFamily="18" charset="0"/>
                <a:cs typeface="Times New Roman" pitchFamily="18" charset="0"/>
              </a:rPr>
              <a:t>AFTER</a:t>
            </a:r>
            <a:r>
              <a:rPr lang="en-US" sz="4400" b="1" dirty="0" smtClean="0">
                <a:latin typeface="Times New Roman" pitchFamily="18" charset="0"/>
                <a:cs typeface="Times New Roman" pitchFamily="18" charset="0"/>
              </a:rPr>
              <a:t> Modifications</a:t>
            </a:r>
            <a:endParaRPr lang="en-US" sz="4400" b="1" dirty="0">
              <a:latin typeface="Times New Roman" pitchFamily="18" charset="0"/>
              <a:cs typeface="Times New Roman" pitchFamily="18" charset="0"/>
            </a:endParaRPr>
          </a:p>
        </p:txBody>
      </p:sp>
      <p:sp>
        <p:nvSpPr>
          <p:cNvPr id="91" name="Rectangle 90"/>
          <p:cNvSpPr/>
          <p:nvPr/>
        </p:nvSpPr>
        <p:spPr>
          <a:xfrm>
            <a:off x="109184" y="15329234"/>
            <a:ext cx="10547126" cy="717834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109181" y="15338329"/>
            <a:ext cx="10543032" cy="769441"/>
          </a:xfrm>
          <a:prstGeom prst="rect">
            <a:avLst/>
          </a:prstGeom>
          <a:solidFill>
            <a:srgbClr val="FFFF00"/>
          </a:solidFill>
        </p:spPr>
        <p:txBody>
          <a:bodyPr wrap="square" rtlCol="0">
            <a:spAutoFit/>
          </a:bodyPr>
          <a:lstStyle/>
          <a:p>
            <a:pPr algn="ctr"/>
            <a:r>
              <a:rPr lang="en-US" sz="4400" b="1" dirty="0" smtClean="0">
                <a:latin typeface="Times New Roman" pitchFamily="18" charset="0"/>
                <a:cs typeface="Times New Roman" pitchFamily="18" charset="0"/>
              </a:rPr>
              <a:t>Hardware </a:t>
            </a:r>
            <a:endParaRPr lang="en-US" sz="4400" b="1" dirty="0">
              <a:latin typeface="Times New Roman" pitchFamily="18" charset="0"/>
              <a:cs typeface="Times New Roman" pitchFamily="18" charset="0"/>
            </a:endParaRPr>
          </a:p>
        </p:txBody>
      </p:sp>
      <p:sp>
        <p:nvSpPr>
          <p:cNvPr id="32" name="TextBox 31"/>
          <p:cNvSpPr txBox="1"/>
          <p:nvPr/>
        </p:nvSpPr>
        <p:spPr>
          <a:xfrm>
            <a:off x="327548" y="16170842"/>
            <a:ext cx="2647664" cy="400110"/>
          </a:xfrm>
          <a:prstGeom prst="rect">
            <a:avLst/>
          </a:prstGeom>
          <a:solidFill>
            <a:srgbClr val="FFFF00"/>
          </a:solidFill>
        </p:spPr>
        <p:txBody>
          <a:bodyPr wrap="square" rtlCol="0">
            <a:spAutoFit/>
          </a:bodyPr>
          <a:lstStyle/>
          <a:p>
            <a:pPr algn="ctr"/>
            <a:r>
              <a:rPr lang="en-US" sz="2000" b="1" dirty="0" smtClean="0">
                <a:latin typeface="Times New Roman" pitchFamily="18" charset="0"/>
                <a:cs typeface="Times New Roman" pitchFamily="18" charset="0"/>
              </a:rPr>
              <a:t>Operator Control Unit</a:t>
            </a:r>
            <a:endParaRPr lang="en-US" sz="2000" b="1" dirty="0">
              <a:latin typeface="Times New Roman" pitchFamily="18" charset="0"/>
              <a:cs typeface="Times New Roman" pitchFamily="18" charset="0"/>
            </a:endParaRPr>
          </a:p>
        </p:txBody>
      </p:sp>
      <p:sp>
        <p:nvSpPr>
          <p:cNvPr id="33" name="TextBox 32"/>
          <p:cNvSpPr txBox="1"/>
          <p:nvPr/>
        </p:nvSpPr>
        <p:spPr>
          <a:xfrm>
            <a:off x="300250" y="19230218"/>
            <a:ext cx="2651760" cy="400110"/>
          </a:xfrm>
          <a:prstGeom prst="rect">
            <a:avLst/>
          </a:prstGeom>
          <a:solidFill>
            <a:srgbClr val="FFFF00"/>
          </a:solidFill>
        </p:spPr>
        <p:txBody>
          <a:bodyPr wrap="square" rtlCol="0">
            <a:spAutoFit/>
          </a:bodyPr>
          <a:lstStyle/>
          <a:p>
            <a:pPr algn="ctr"/>
            <a:r>
              <a:rPr lang="en-US" sz="2000" b="1" dirty="0" err="1" smtClean="0">
                <a:latin typeface="Times New Roman" pitchFamily="18" charset="0"/>
                <a:cs typeface="Times New Roman" pitchFamily="18" charset="0"/>
              </a:rPr>
              <a:t>Artigo</a:t>
            </a:r>
            <a:r>
              <a:rPr lang="en-US" sz="2000" b="1" dirty="0" smtClean="0">
                <a:latin typeface="Times New Roman" pitchFamily="18" charset="0"/>
                <a:cs typeface="Times New Roman" pitchFamily="18" charset="0"/>
              </a:rPr>
              <a:t> Pico</a:t>
            </a:r>
            <a:endParaRPr lang="en-US" sz="2000" b="1" dirty="0">
              <a:latin typeface="Times New Roman" pitchFamily="18" charset="0"/>
              <a:cs typeface="Times New Roman" pitchFamily="18" charset="0"/>
            </a:endParaRPr>
          </a:p>
        </p:txBody>
      </p:sp>
      <p:sp>
        <p:nvSpPr>
          <p:cNvPr id="34" name="TextBox 33"/>
          <p:cNvSpPr txBox="1"/>
          <p:nvPr/>
        </p:nvSpPr>
        <p:spPr>
          <a:xfrm>
            <a:off x="4044283" y="19218843"/>
            <a:ext cx="2651760" cy="400110"/>
          </a:xfrm>
          <a:prstGeom prst="rect">
            <a:avLst/>
          </a:prstGeom>
          <a:solidFill>
            <a:srgbClr val="FFFF00"/>
          </a:solidFill>
        </p:spPr>
        <p:txBody>
          <a:bodyPr wrap="square" rtlCol="0">
            <a:spAutoFit/>
          </a:bodyPr>
          <a:lstStyle/>
          <a:p>
            <a:pPr algn="ctr"/>
            <a:r>
              <a:rPr lang="en-US" sz="2000" b="1" dirty="0" smtClean="0">
                <a:latin typeface="Times New Roman" pitchFamily="18" charset="0"/>
                <a:cs typeface="Times New Roman" pitchFamily="18" charset="0"/>
              </a:rPr>
              <a:t>Garmin GPS</a:t>
            </a:r>
            <a:endParaRPr lang="en-US" sz="2000" b="1" dirty="0">
              <a:latin typeface="Times New Roman" pitchFamily="18" charset="0"/>
              <a:cs typeface="Times New Roman" pitchFamily="18" charset="0"/>
            </a:endParaRPr>
          </a:p>
        </p:txBody>
      </p:sp>
      <p:sp>
        <p:nvSpPr>
          <p:cNvPr id="35" name="TextBox 34"/>
          <p:cNvSpPr txBox="1"/>
          <p:nvPr/>
        </p:nvSpPr>
        <p:spPr>
          <a:xfrm>
            <a:off x="7854284" y="19221118"/>
            <a:ext cx="2651760" cy="400110"/>
          </a:xfrm>
          <a:prstGeom prst="rect">
            <a:avLst/>
          </a:prstGeom>
          <a:solidFill>
            <a:srgbClr val="FFFF00"/>
          </a:solidFill>
        </p:spPr>
        <p:txBody>
          <a:bodyPr wrap="square" rtlCol="0">
            <a:spAutoFit/>
          </a:bodyPr>
          <a:lstStyle/>
          <a:p>
            <a:pPr algn="ctr"/>
            <a:r>
              <a:rPr lang="en-US" sz="2000" b="1" dirty="0" err="1" smtClean="0">
                <a:latin typeface="Times New Roman" pitchFamily="18" charset="0"/>
                <a:cs typeface="Times New Roman" pitchFamily="18" charset="0"/>
              </a:rPr>
              <a:t>Hokoyu</a:t>
            </a:r>
            <a:r>
              <a:rPr lang="en-US" sz="2000" b="1" dirty="0" smtClean="0">
                <a:latin typeface="Times New Roman" pitchFamily="18" charset="0"/>
                <a:cs typeface="Times New Roman" pitchFamily="18" charset="0"/>
              </a:rPr>
              <a:t> Laser </a:t>
            </a:r>
            <a:endParaRPr lang="en-US" sz="2000" b="1" dirty="0">
              <a:latin typeface="Times New Roman" pitchFamily="18" charset="0"/>
              <a:cs typeface="Times New Roman" pitchFamily="18" charset="0"/>
            </a:endParaRPr>
          </a:p>
        </p:txBody>
      </p:sp>
      <p:sp>
        <p:nvSpPr>
          <p:cNvPr id="36" name="TextBox 35"/>
          <p:cNvSpPr txBox="1"/>
          <p:nvPr/>
        </p:nvSpPr>
        <p:spPr>
          <a:xfrm>
            <a:off x="4076133" y="16166294"/>
            <a:ext cx="2651760" cy="400110"/>
          </a:xfrm>
          <a:prstGeom prst="rect">
            <a:avLst/>
          </a:prstGeom>
          <a:solidFill>
            <a:srgbClr val="FFFF00"/>
          </a:solidFill>
        </p:spPr>
        <p:txBody>
          <a:bodyPr wrap="square" rtlCol="0">
            <a:spAutoFit/>
          </a:bodyPr>
          <a:lstStyle/>
          <a:p>
            <a:pPr algn="ctr"/>
            <a:r>
              <a:rPr lang="en-US" sz="2000" b="1" dirty="0" smtClean="0">
                <a:latin typeface="Times New Roman" pitchFamily="18" charset="0"/>
                <a:cs typeface="Times New Roman" pitchFamily="18" charset="0"/>
              </a:rPr>
              <a:t>Cameras</a:t>
            </a:r>
            <a:endParaRPr lang="en-US" sz="2000" b="1" dirty="0">
              <a:latin typeface="Times New Roman" pitchFamily="18" charset="0"/>
              <a:cs typeface="Times New Roman" pitchFamily="18" charset="0"/>
            </a:endParaRPr>
          </a:p>
        </p:txBody>
      </p:sp>
      <p:sp>
        <p:nvSpPr>
          <p:cNvPr id="37" name="TextBox 36"/>
          <p:cNvSpPr txBox="1"/>
          <p:nvPr/>
        </p:nvSpPr>
        <p:spPr>
          <a:xfrm>
            <a:off x="7872478" y="16168567"/>
            <a:ext cx="2651760" cy="400110"/>
          </a:xfrm>
          <a:prstGeom prst="rect">
            <a:avLst/>
          </a:prstGeom>
          <a:solidFill>
            <a:srgbClr val="FFFF00"/>
          </a:solidFill>
        </p:spPr>
        <p:txBody>
          <a:bodyPr wrap="square" rtlCol="0">
            <a:spAutoFit/>
          </a:bodyPr>
          <a:lstStyle/>
          <a:p>
            <a:pPr algn="ctr"/>
            <a:r>
              <a:rPr lang="en-US" sz="2000" b="1" dirty="0" smtClean="0">
                <a:latin typeface="Times New Roman" pitchFamily="18" charset="0"/>
                <a:cs typeface="Times New Roman" pitchFamily="18" charset="0"/>
              </a:rPr>
              <a:t>Compass</a:t>
            </a:r>
            <a:endParaRPr lang="en-US" sz="2000" b="1"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4042013" y="19704241"/>
            <a:ext cx="2651760" cy="264409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7849737" y="19709928"/>
            <a:ext cx="2651760" cy="2638218"/>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357117" y="16666477"/>
            <a:ext cx="2563504" cy="2358787"/>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11166573" y="17543671"/>
            <a:ext cx="3024443" cy="1978926"/>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cstate="print"/>
          <a:srcRect/>
          <a:stretch>
            <a:fillRect/>
          </a:stretch>
        </p:blipFill>
        <p:spPr bwMode="auto">
          <a:xfrm>
            <a:off x="247936" y="19887349"/>
            <a:ext cx="2754574" cy="2209809"/>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cstate="print"/>
          <a:srcRect/>
          <a:stretch>
            <a:fillRect/>
          </a:stretch>
        </p:blipFill>
        <p:spPr bwMode="auto">
          <a:xfrm>
            <a:off x="10865892" y="5243014"/>
            <a:ext cx="4815385" cy="3600735"/>
          </a:xfrm>
          <a:prstGeom prst="rect">
            <a:avLst/>
          </a:prstGeom>
          <a:noFill/>
          <a:ln w="9525">
            <a:noFill/>
            <a:miter lim="800000"/>
            <a:headEnd/>
            <a:tailEnd/>
          </a:ln>
          <a:effectLst/>
        </p:spPr>
      </p:pic>
      <p:pic>
        <p:nvPicPr>
          <p:cNvPr id="1032" name="Picture 8"/>
          <p:cNvPicPr>
            <a:picLocks noChangeAspect="1" noChangeArrowheads="1"/>
          </p:cNvPicPr>
          <p:nvPr/>
        </p:nvPicPr>
        <p:blipFill>
          <a:blip r:embed="rId9" cstate="print"/>
          <a:srcRect/>
          <a:stretch>
            <a:fillRect/>
          </a:stretch>
        </p:blipFill>
        <p:spPr bwMode="auto">
          <a:xfrm>
            <a:off x="16092980" y="2568054"/>
            <a:ext cx="2563505" cy="2251125"/>
          </a:xfrm>
          <a:prstGeom prst="rect">
            <a:avLst/>
          </a:prstGeom>
          <a:noFill/>
          <a:ln w="9525">
            <a:noFill/>
            <a:miter lim="800000"/>
            <a:headEnd/>
            <a:tailEnd/>
          </a:ln>
          <a:effectLst/>
        </p:spPr>
      </p:pic>
      <p:pic>
        <p:nvPicPr>
          <p:cNvPr id="1033" name="Picture 9"/>
          <p:cNvPicPr>
            <a:picLocks noChangeAspect="1" noChangeArrowheads="1"/>
          </p:cNvPicPr>
          <p:nvPr/>
        </p:nvPicPr>
        <p:blipFill>
          <a:blip r:embed="rId10" cstate="print"/>
          <a:srcRect/>
          <a:stretch>
            <a:fillRect/>
          </a:stretch>
        </p:blipFill>
        <p:spPr bwMode="auto">
          <a:xfrm>
            <a:off x="12612807" y="2565779"/>
            <a:ext cx="3054822" cy="2503773"/>
          </a:xfrm>
          <a:prstGeom prst="rect">
            <a:avLst/>
          </a:prstGeom>
          <a:noFill/>
          <a:ln w="9525">
            <a:noFill/>
            <a:miter lim="800000"/>
            <a:headEnd/>
            <a:tailEnd/>
          </a:ln>
          <a:effectLst/>
        </p:spPr>
      </p:pic>
      <p:pic>
        <p:nvPicPr>
          <p:cNvPr id="1034" name="Picture 10"/>
          <p:cNvPicPr>
            <a:picLocks noChangeAspect="1" noChangeArrowheads="1"/>
          </p:cNvPicPr>
          <p:nvPr/>
        </p:nvPicPr>
        <p:blipFill>
          <a:blip r:embed="rId11" cstate="print"/>
          <a:srcRect/>
          <a:stretch>
            <a:fillRect/>
          </a:stretch>
        </p:blipFill>
        <p:spPr bwMode="auto">
          <a:xfrm>
            <a:off x="16065690" y="5472751"/>
            <a:ext cx="2590800" cy="3376995"/>
          </a:xfrm>
          <a:prstGeom prst="rect">
            <a:avLst/>
          </a:prstGeom>
          <a:noFill/>
          <a:ln w="9525">
            <a:noFill/>
            <a:miter lim="800000"/>
            <a:headEnd/>
            <a:tailEnd/>
          </a:ln>
          <a:effectLst/>
        </p:spPr>
      </p:pic>
      <p:sp>
        <p:nvSpPr>
          <p:cNvPr id="47" name="TextBox 46"/>
          <p:cNvSpPr txBox="1"/>
          <p:nvPr/>
        </p:nvSpPr>
        <p:spPr>
          <a:xfrm>
            <a:off x="10931858" y="3439236"/>
            <a:ext cx="1526380" cy="461665"/>
          </a:xfrm>
          <a:prstGeom prst="rect">
            <a:avLst/>
          </a:prstGeom>
          <a:solidFill>
            <a:srgbClr val="FF0000"/>
          </a:solidFill>
        </p:spPr>
        <p:txBody>
          <a:bodyPr wrap="none" rtlCol="0">
            <a:spAutoFit/>
          </a:bodyPr>
          <a:lstStyle/>
          <a:p>
            <a:r>
              <a:rPr lang="en-US" sz="2400" b="1" dirty="0" err="1" smtClean="0">
                <a:latin typeface="Times New Roman" pitchFamily="18" charset="0"/>
                <a:cs typeface="Times New Roman" pitchFamily="18" charset="0"/>
              </a:rPr>
              <a:t>PackBot</a:t>
            </a:r>
            <a:r>
              <a:rPr lang="en-US" sz="2400" b="1" dirty="0" smtClean="0">
                <a:latin typeface="Times New Roman" pitchFamily="18" charset="0"/>
                <a:cs typeface="Times New Roman" pitchFamily="18" charset="0"/>
              </a:rPr>
              <a:t> 1</a:t>
            </a:r>
            <a:endParaRPr lang="en-US" sz="2400" b="1" dirty="0">
              <a:latin typeface="Times New Roman" pitchFamily="18" charset="0"/>
              <a:cs typeface="Times New Roman" pitchFamily="18" charset="0"/>
            </a:endParaRPr>
          </a:p>
        </p:txBody>
      </p:sp>
      <p:sp>
        <p:nvSpPr>
          <p:cNvPr id="48" name="TextBox 47"/>
          <p:cNvSpPr txBox="1"/>
          <p:nvPr/>
        </p:nvSpPr>
        <p:spPr>
          <a:xfrm>
            <a:off x="16597950" y="4929117"/>
            <a:ext cx="1526380" cy="461665"/>
          </a:xfrm>
          <a:prstGeom prst="rect">
            <a:avLst/>
          </a:prstGeom>
          <a:solidFill>
            <a:srgbClr val="FF0000"/>
          </a:solidFill>
        </p:spPr>
        <p:txBody>
          <a:bodyPr wrap="none" rtlCol="0">
            <a:spAutoFit/>
          </a:bodyPr>
          <a:lstStyle/>
          <a:p>
            <a:r>
              <a:rPr lang="en-US" sz="2400" b="1" dirty="0" err="1" smtClean="0">
                <a:latin typeface="Times New Roman" pitchFamily="18" charset="0"/>
                <a:cs typeface="Times New Roman" pitchFamily="18" charset="0"/>
              </a:rPr>
              <a:t>PackBot</a:t>
            </a:r>
            <a:r>
              <a:rPr lang="en-US" sz="2400" b="1" dirty="0" smtClean="0">
                <a:latin typeface="Times New Roman" pitchFamily="18" charset="0"/>
                <a:cs typeface="Times New Roman" pitchFamily="18" charset="0"/>
              </a:rPr>
              <a:t> 2</a:t>
            </a:r>
            <a:endParaRPr lang="en-US" sz="2400" b="1" dirty="0">
              <a:latin typeface="Times New Roman" pitchFamily="18" charset="0"/>
              <a:cs typeface="Times New Roman" pitchFamily="18" charset="0"/>
            </a:endParaRPr>
          </a:p>
        </p:txBody>
      </p:sp>
      <p:pic>
        <p:nvPicPr>
          <p:cNvPr id="1036" name="Picture 12"/>
          <p:cNvPicPr>
            <a:picLocks noChangeAspect="1" noChangeArrowheads="1"/>
          </p:cNvPicPr>
          <p:nvPr/>
        </p:nvPicPr>
        <p:blipFill>
          <a:blip r:embed="rId12" cstate="print"/>
          <a:srcRect l="11417" r="37398" b="37236"/>
          <a:stretch>
            <a:fillRect/>
          </a:stretch>
        </p:blipFill>
        <p:spPr bwMode="auto">
          <a:xfrm>
            <a:off x="3944201" y="16625532"/>
            <a:ext cx="1447559" cy="2536209"/>
          </a:xfrm>
          <a:prstGeom prst="rect">
            <a:avLst/>
          </a:prstGeom>
          <a:noFill/>
          <a:ln w="9525">
            <a:noFill/>
            <a:miter lim="800000"/>
            <a:headEnd/>
            <a:tailEnd/>
          </a:ln>
          <a:effectLst/>
        </p:spPr>
      </p:pic>
      <p:pic>
        <p:nvPicPr>
          <p:cNvPr id="51" name="Picture 9"/>
          <p:cNvPicPr>
            <a:picLocks noChangeAspect="1" noChangeArrowheads="1"/>
          </p:cNvPicPr>
          <p:nvPr/>
        </p:nvPicPr>
        <p:blipFill>
          <a:blip r:embed="rId10" cstate="print"/>
          <a:srcRect l="32465" r="23306"/>
          <a:stretch>
            <a:fillRect/>
          </a:stretch>
        </p:blipFill>
        <p:spPr bwMode="auto">
          <a:xfrm>
            <a:off x="5527325" y="16625533"/>
            <a:ext cx="1351128" cy="2503773"/>
          </a:xfrm>
          <a:prstGeom prst="rect">
            <a:avLst/>
          </a:prstGeom>
          <a:noFill/>
          <a:ln w="9525">
            <a:noFill/>
            <a:miter lim="800000"/>
            <a:headEnd/>
            <a:tailEnd/>
          </a:ln>
          <a:effectLst/>
        </p:spPr>
      </p:pic>
      <p:pic>
        <p:nvPicPr>
          <p:cNvPr id="54" name="Picture 53"/>
          <p:cNvPicPr>
            <a:picLocks noChangeAspect="1" noChangeArrowheads="1"/>
          </p:cNvPicPr>
          <p:nvPr/>
        </p:nvPicPr>
        <p:blipFill>
          <a:blip r:embed="rId13" cstate="print"/>
          <a:srcRect/>
          <a:stretch>
            <a:fillRect/>
          </a:stretch>
        </p:blipFill>
        <p:spPr bwMode="auto">
          <a:xfrm>
            <a:off x="190709" y="9066491"/>
            <a:ext cx="10413601" cy="6124800"/>
          </a:xfrm>
          <a:prstGeom prst="rect">
            <a:avLst/>
          </a:prstGeom>
          <a:noFill/>
          <a:ln w="76200">
            <a:solidFill>
              <a:schemeClr val="tx1"/>
            </a:solidFill>
            <a:miter lim="800000"/>
            <a:headEnd/>
            <a:tailEnd/>
          </a:ln>
        </p:spPr>
      </p:pic>
      <p:pic>
        <p:nvPicPr>
          <p:cNvPr id="2051" name="Picture 3"/>
          <p:cNvPicPr>
            <a:picLocks noChangeAspect="1" noChangeArrowheads="1"/>
          </p:cNvPicPr>
          <p:nvPr/>
        </p:nvPicPr>
        <p:blipFill>
          <a:blip r:embed="rId14" cstate="print"/>
          <a:srcRect/>
          <a:stretch>
            <a:fillRect/>
          </a:stretch>
        </p:blipFill>
        <p:spPr bwMode="auto">
          <a:xfrm>
            <a:off x="281699" y="9672704"/>
            <a:ext cx="1743075" cy="1276350"/>
          </a:xfrm>
          <a:prstGeom prst="rect">
            <a:avLst/>
          </a:prstGeom>
          <a:noFill/>
          <a:ln w="9525">
            <a:noFill/>
            <a:miter lim="800000"/>
            <a:headEnd/>
            <a:tailEnd/>
          </a:ln>
        </p:spPr>
      </p:pic>
      <p:pic>
        <p:nvPicPr>
          <p:cNvPr id="55" name="Content Placeholder 3" descr="Compass_OS5000US.jpg"/>
          <p:cNvPicPr>
            <a:picLocks noChangeAspect="1"/>
          </p:cNvPicPr>
          <p:nvPr/>
        </p:nvPicPr>
        <p:blipFill>
          <a:blip r:embed="rId15" cstate="print"/>
          <a:stretch>
            <a:fillRect/>
          </a:stretch>
        </p:blipFill>
        <p:spPr>
          <a:xfrm>
            <a:off x="7875076" y="16636462"/>
            <a:ext cx="2654487" cy="2486169"/>
          </a:xfrm>
          <a:prstGeom prst="rect">
            <a:avLst/>
          </a:prstGeom>
        </p:spPr>
      </p:pic>
      <p:sp>
        <p:nvSpPr>
          <p:cNvPr id="57" name="TextBox 56"/>
          <p:cNvSpPr txBox="1"/>
          <p:nvPr/>
        </p:nvSpPr>
        <p:spPr>
          <a:xfrm>
            <a:off x="10777126" y="16295947"/>
            <a:ext cx="8266176" cy="769441"/>
          </a:xfrm>
          <a:prstGeom prst="rect">
            <a:avLst/>
          </a:prstGeom>
          <a:solidFill>
            <a:srgbClr val="FFFF00"/>
          </a:solidFill>
        </p:spPr>
        <p:txBody>
          <a:bodyPr wrap="square" rtlCol="0">
            <a:spAutoFit/>
          </a:bodyPr>
          <a:lstStyle/>
          <a:p>
            <a:pPr algn="ctr"/>
            <a:r>
              <a:rPr lang="en-US" sz="4400" b="1" dirty="0" smtClean="0">
                <a:latin typeface="Times New Roman" pitchFamily="18" charset="0"/>
                <a:cs typeface="Times New Roman" pitchFamily="18" charset="0"/>
              </a:rPr>
              <a:t>Custom Mounts and Packaging </a:t>
            </a:r>
            <a:endParaRPr lang="en-US" sz="4400" b="1" dirty="0">
              <a:latin typeface="Times New Roman" pitchFamily="18" charset="0"/>
              <a:cs typeface="Times New Roman" pitchFamily="18" charset="0"/>
            </a:endParaRPr>
          </a:p>
        </p:txBody>
      </p:sp>
      <p:sp>
        <p:nvSpPr>
          <p:cNvPr id="58" name="TextBox 57"/>
          <p:cNvSpPr txBox="1"/>
          <p:nvPr/>
        </p:nvSpPr>
        <p:spPr>
          <a:xfrm>
            <a:off x="10967196" y="19570392"/>
            <a:ext cx="3479549" cy="707886"/>
          </a:xfrm>
          <a:prstGeom prst="rect">
            <a:avLst/>
          </a:prstGeom>
          <a:solidFill>
            <a:srgbClr val="FFFF00"/>
          </a:solidFill>
        </p:spPr>
        <p:txBody>
          <a:bodyPr wrap="square" rtlCol="0">
            <a:spAutoFit/>
          </a:bodyPr>
          <a:lstStyle/>
          <a:p>
            <a:pPr algn="ctr"/>
            <a:r>
              <a:rPr lang="en-US" sz="2000" b="1" dirty="0" err="1" smtClean="0">
                <a:latin typeface="Times New Roman" pitchFamily="18" charset="0"/>
                <a:cs typeface="Times New Roman" pitchFamily="18" charset="0"/>
              </a:rPr>
              <a:t>PackBot</a:t>
            </a:r>
            <a:r>
              <a:rPr lang="en-US" sz="2000" b="1" dirty="0" smtClean="0">
                <a:latin typeface="Times New Roman" pitchFamily="18" charset="0"/>
                <a:cs typeface="Times New Roman" pitchFamily="18" charset="0"/>
              </a:rPr>
              <a:t> 2: Mount for Laser, Compass, and GPS</a:t>
            </a:r>
            <a:endParaRPr lang="en-US" sz="2000" b="1" dirty="0">
              <a:latin typeface="Times New Roman" pitchFamily="18" charset="0"/>
              <a:cs typeface="Times New Roman" pitchFamily="18" charset="0"/>
            </a:endParaRPr>
          </a:p>
        </p:txBody>
      </p:sp>
      <p:sp>
        <p:nvSpPr>
          <p:cNvPr id="59" name="TextBox 58"/>
          <p:cNvSpPr txBox="1"/>
          <p:nvPr/>
        </p:nvSpPr>
        <p:spPr>
          <a:xfrm>
            <a:off x="15003380" y="17191410"/>
            <a:ext cx="3518535" cy="707886"/>
          </a:xfrm>
          <a:prstGeom prst="rect">
            <a:avLst/>
          </a:prstGeom>
          <a:solidFill>
            <a:srgbClr val="FFFF00"/>
          </a:solidFill>
        </p:spPr>
        <p:txBody>
          <a:bodyPr wrap="square" rtlCol="0">
            <a:spAutoFit/>
          </a:bodyPr>
          <a:lstStyle/>
          <a:p>
            <a:pPr algn="ctr"/>
            <a:r>
              <a:rPr lang="en-US" sz="2000" b="1" dirty="0" err="1" smtClean="0">
                <a:latin typeface="Times New Roman" pitchFamily="18" charset="0"/>
                <a:cs typeface="Times New Roman" pitchFamily="18" charset="0"/>
              </a:rPr>
              <a:t>PackBot</a:t>
            </a:r>
            <a:r>
              <a:rPr lang="en-US" sz="2000" b="1" dirty="0" smtClean="0">
                <a:latin typeface="Times New Roman" pitchFamily="18" charset="0"/>
                <a:cs typeface="Times New Roman" pitchFamily="18" charset="0"/>
              </a:rPr>
              <a:t> 1: Mount for Laser, Compass and GPS</a:t>
            </a:r>
            <a:endParaRPr lang="en-US" sz="2000" b="1" dirty="0">
              <a:latin typeface="Times New Roman" pitchFamily="18" charset="0"/>
              <a:cs typeface="Times New Roman" pitchFamily="18" charset="0"/>
            </a:endParaRPr>
          </a:p>
        </p:txBody>
      </p:sp>
      <p:sp>
        <p:nvSpPr>
          <p:cNvPr id="60" name="TextBox 59"/>
          <p:cNvSpPr txBox="1"/>
          <p:nvPr/>
        </p:nvSpPr>
        <p:spPr>
          <a:xfrm>
            <a:off x="11004697" y="17102440"/>
            <a:ext cx="3327991" cy="400110"/>
          </a:xfrm>
          <a:prstGeom prst="rect">
            <a:avLst/>
          </a:prstGeom>
          <a:solidFill>
            <a:srgbClr val="FFFF00"/>
          </a:solidFill>
        </p:spPr>
        <p:txBody>
          <a:bodyPr wrap="square" rtlCol="0">
            <a:spAutoFit/>
          </a:bodyPr>
          <a:lstStyle/>
          <a:p>
            <a:pPr algn="ctr"/>
            <a:r>
              <a:rPr lang="en-US" sz="2000" b="1" dirty="0" smtClean="0">
                <a:latin typeface="Times New Roman" pitchFamily="18" charset="0"/>
                <a:cs typeface="Times New Roman" pitchFamily="18" charset="0"/>
              </a:rPr>
              <a:t>Water-Resistant Packaging </a:t>
            </a:r>
            <a:endParaRPr lang="en-US" sz="2000" b="1" dirty="0">
              <a:latin typeface="Times New Roman" pitchFamily="18" charset="0"/>
              <a:cs typeface="Times New Roman" pitchFamily="18" charset="0"/>
            </a:endParaRPr>
          </a:p>
        </p:txBody>
      </p:sp>
      <p:pic>
        <p:nvPicPr>
          <p:cNvPr id="61" name="Picture 3"/>
          <p:cNvPicPr>
            <a:picLocks noChangeAspect="1" noChangeArrowheads="1"/>
          </p:cNvPicPr>
          <p:nvPr/>
        </p:nvPicPr>
        <p:blipFill>
          <a:blip r:embed="rId16" cstate="print"/>
          <a:srcRect/>
          <a:stretch>
            <a:fillRect/>
          </a:stretch>
        </p:blipFill>
        <p:spPr bwMode="auto">
          <a:xfrm>
            <a:off x="15006030" y="18057676"/>
            <a:ext cx="3519478" cy="4241567"/>
          </a:xfrm>
          <a:prstGeom prst="rect">
            <a:avLst/>
          </a:prstGeom>
          <a:noFill/>
          <a:ln w="9525">
            <a:noFill/>
            <a:miter lim="800000"/>
            <a:headEnd/>
            <a:tailEnd/>
          </a:ln>
        </p:spPr>
      </p:pic>
      <p:pic>
        <p:nvPicPr>
          <p:cNvPr id="62" name="Picture 2"/>
          <p:cNvPicPr>
            <a:picLocks noChangeAspect="1" noChangeArrowheads="1"/>
          </p:cNvPicPr>
          <p:nvPr/>
        </p:nvPicPr>
        <p:blipFill>
          <a:blip r:embed="rId17" cstate="print"/>
          <a:srcRect/>
          <a:stretch>
            <a:fillRect/>
          </a:stretch>
        </p:blipFill>
        <p:spPr bwMode="auto">
          <a:xfrm>
            <a:off x="11076845" y="20350534"/>
            <a:ext cx="3244795" cy="2081654"/>
          </a:xfrm>
          <a:prstGeom prst="rect">
            <a:avLst/>
          </a:prstGeom>
          <a:noFill/>
          <a:ln w="9525">
            <a:noFill/>
            <a:miter lim="800000"/>
            <a:headEnd/>
            <a:tailEnd/>
          </a:ln>
        </p:spPr>
      </p:pic>
      <p:sp>
        <p:nvSpPr>
          <p:cNvPr id="63" name="Rectangle 62"/>
          <p:cNvSpPr/>
          <p:nvPr/>
        </p:nvSpPr>
        <p:spPr>
          <a:xfrm>
            <a:off x="252248" y="1797270"/>
            <a:ext cx="4177862" cy="7567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FFFF00"/>
                </a:solidFill>
              </a:rPr>
              <a:t>System Diagram of JCUSI-Modified </a:t>
            </a:r>
            <a:r>
              <a:rPr lang="en-US" sz="2800" b="1" dirty="0" err="1" smtClean="0">
                <a:solidFill>
                  <a:srgbClr val="FFFF00"/>
                </a:solidFill>
              </a:rPr>
              <a:t>PackBot</a:t>
            </a:r>
            <a:endParaRPr lang="en-US" sz="2800" b="1" dirty="0">
              <a:solidFill>
                <a:srgbClr val="FFFF00"/>
              </a:solidFill>
            </a:endParaRPr>
          </a:p>
        </p:txBody>
      </p:sp>
      <p:pic>
        <p:nvPicPr>
          <p:cNvPr id="2" name="Picture 2" descr="C:\Users\x26741\Desktop\Classes\EE402 Capstone\projects day poster\photo4.JPG"/>
          <p:cNvPicPr>
            <a:picLocks noChangeAspect="1" noChangeArrowheads="1"/>
          </p:cNvPicPr>
          <p:nvPr/>
        </p:nvPicPr>
        <p:blipFill>
          <a:blip r:embed="rId18" cstate="print"/>
          <a:srcRect/>
          <a:stretch>
            <a:fillRect/>
          </a:stretch>
        </p:blipFill>
        <p:spPr bwMode="auto">
          <a:xfrm>
            <a:off x="12688897" y="13224681"/>
            <a:ext cx="3818305" cy="2863728"/>
          </a:xfrm>
          <a:prstGeom prst="rect">
            <a:avLst/>
          </a:prstGeom>
          <a:noFill/>
        </p:spPr>
      </p:pic>
      <p:pic>
        <p:nvPicPr>
          <p:cNvPr id="3" name="Picture 3" descr="C:\Users\x26741\Desktop\Classes\EE402 Capstone\projects day poster\photo3.JPG"/>
          <p:cNvPicPr>
            <a:picLocks noChangeAspect="1" noChangeArrowheads="1"/>
          </p:cNvPicPr>
          <p:nvPr/>
        </p:nvPicPr>
        <p:blipFill>
          <a:blip r:embed="rId19" cstate="print"/>
          <a:srcRect/>
          <a:stretch>
            <a:fillRect/>
          </a:stretch>
        </p:blipFill>
        <p:spPr bwMode="auto">
          <a:xfrm>
            <a:off x="13256368" y="9806845"/>
            <a:ext cx="2515914" cy="3354552"/>
          </a:xfrm>
          <a:prstGeom prst="rect">
            <a:avLst/>
          </a:prstGeom>
          <a:noFill/>
        </p:spPr>
      </p:pic>
      <p:pic>
        <p:nvPicPr>
          <p:cNvPr id="13" name="Picture 4" descr="C:\Users\x26741\Desktop\Classes\EE402 Capstone\projects day poster\photo5.JPG"/>
          <p:cNvPicPr>
            <a:picLocks noChangeAspect="1" noChangeArrowheads="1"/>
          </p:cNvPicPr>
          <p:nvPr/>
        </p:nvPicPr>
        <p:blipFill>
          <a:blip r:embed="rId20" cstate="print"/>
          <a:srcRect/>
          <a:stretch>
            <a:fillRect/>
          </a:stretch>
        </p:blipFill>
        <p:spPr bwMode="auto">
          <a:xfrm>
            <a:off x="16649491" y="13027260"/>
            <a:ext cx="2277120" cy="3036159"/>
          </a:xfrm>
          <a:prstGeom prst="rect">
            <a:avLst/>
          </a:prstGeom>
          <a:noFill/>
        </p:spPr>
      </p:pic>
      <p:sp>
        <p:nvSpPr>
          <p:cNvPr id="50" name="TextBox 49"/>
          <p:cNvSpPr txBox="1"/>
          <p:nvPr/>
        </p:nvSpPr>
        <p:spPr>
          <a:xfrm>
            <a:off x="14779390" y="13277693"/>
            <a:ext cx="1526380" cy="461665"/>
          </a:xfrm>
          <a:prstGeom prst="rect">
            <a:avLst/>
          </a:prstGeom>
          <a:solidFill>
            <a:srgbClr val="FF0000"/>
          </a:solidFill>
        </p:spPr>
        <p:txBody>
          <a:bodyPr wrap="none" rtlCol="0">
            <a:spAutoFit/>
          </a:bodyPr>
          <a:lstStyle/>
          <a:p>
            <a:r>
              <a:rPr lang="en-US" sz="2400" b="1" dirty="0" err="1" smtClean="0">
                <a:latin typeface="Times New Roman" pitchFamily="18" charset="0"/>
                <a:cs typeface="Times New Roman" pitchFamily="18" charset="0"/>
              </a:rPr>
              <a:t>PackBot</a:t>
            </a:r>
            <a:r>
              <a:rPr lang="en-US" sz="2400" b="1" dirty="0" smtClean="0">
                <a:latin typeface="Times New Roman" pitchFamily="18" charset="0"/>
                <a:cs typeface="Times New Roman" pitchFamily="18" charset="0"/>
              </a:rPr>
              <a:t> 2</a:t>
            </a:r>
            <a:endParaRPr lang="en-US" sz="2400" b="1" dirty="0">
              <a:latin typeface="Times New Roman" pitchFamily="18" charset="0"/>
              <a:cs typeface="Times New Roman" pitchFamily="18" charset="0"/>
            </a:endParaRPr>
          </a:p>
        </p:txBody>
      </p:sp>
      <p:pic>
        <p:nvPicPr>
          <p:cNvPr id="14" name="Picture 5" descr="C:\Users\x26741\Desktop\Classes\EE402 Capstone\projects day poster\photo.JPG"/>
          <p:cNvPicPr>
            <a:picLocks noChangeAspect="1" noChangeArrowheads="1"/>
          </p:cNvPicPr>
          <p:nvPr/>
        </p:nvPicPr>
        <p:blipFill>
          <a:blip r:embed="rId21" cstate="print"/>
          <a:srcRect/>
          <a:stretch>
            <a:fillRect/>
          </a:stretch>
        </p:blipFill>
        <p:spPr bwMode="auto">
          <a:xfrm>
            <a:off x="10876904" y="9819333"/>
            <a:ext cx="2265892" cy="3297940"/>
          </a:xfrm>
          <a:prstGeom prst="rect">
            <a:avLst/>
          </a:prstGeom>
          <a:noFill/>
        </p:spPr>
      </p:pic>
      <p:sp>
        <p:nvSpPr>
          <p:cNvPr id="49" name="TextBox 48"/>
          <p:cNvSpPr txBox="1"/>
          <p:nvPr/>
        </p:nvSpPr>
        <p:spPr>
          <a:xfrm>
            <a:off x="10856479" y="9793826"/>
            <a:ext cx="1440154" cy="400110"/>
          </a:xfrm>
          <a:prstGeom prst="rect">
            <a:avLst/>
          </a:prstGeom>
          <a:solidFill>
            <a:srgbClr val="FF0000"/>
          </a:solidFill>
        </p:spPr>
        <p:txBody>
          <a:bodyPr wrap="square" rtlCol="0">
            <a:spAutoFit/>
          </a:bodyPr>
          <a:lstStyle/>
          <a:p>
            <a:r>
              <a:rPr lang="en-US" sz="2000" b="1" dirty="0" err="1" smtClean="0">
                <a:latin typeface="Times New Roman" pitchFamily="18" charset="0"/>
                <a:cs typeface="Times New Roman" pitchFamily="18" charset="0"/>
              </a:rPr>
              <a:t>PackBot</a:t>
            </a:r>
            <a:r>
              <a:rPr lang="en-US" sz="2000" b="1" dirty="0" smtClean="0">
                <a:latin typeface="Times New Roman" pitchFamily="18" charset="0"/>
                <a:cs typeface="Times New Roman" pitchFamily="18" charset="0"/>
              </a:rPr>
              <a:t> 1</a:t>
            </a:r>
            <a:endParaRPr lang="en-US" sz="2000" b="1" dirty="0">
              <a:latin typeface="Times New Roman" pitchFamily="18" charset="0"/>
              <a:cs typeface="Times New Roman" pitchFamily="18" charset="0"/>
            </a:endParaRPr>
          </a:p>
        </p:txBody>
      </p:sp>
      <p:sp>
        <p:nvSpPr>
          <p:cNvPr id="69" name="Rectangle 68"/>
          <p:cNvSpPr/>
          <p:nvPr/>
        </p:nvSpPr>
        <p:spPr>
          <a:xfrm>
            <a:off x="15872346" y="9840036"/>
            <a:ext cx="3070747" cy="30843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err="1" smtClean="0">
                <a:solidFill>
                  <a:srgbClr val="FFFF00"/>
                </a:solidFill>
              </a:rPr>
              <a:t>PackBot</a:t>
            </a:r>
            <a:r>
              <a:rPr lang="en-US" sz="1800" dirty="0" smtClean="0">
                <a:solidFill>
                  <a:srgbClr val="FFFF00"/>
                </a:solidFill>
              </a:rPr>
              <a:t> 1 contains the JCUSI Package as well as a its very own custom sensor tower.  The sensor tower contains the </a:t>
            </a:r>
            <a:r>
              <a:rPr lang="en-US" sz="1800" dirty="0" err="1" smtClean="0">
                <a:solidFill>
                  <a:srgbClr val="FFFF00"/>
                </a:solidFill>
              </a:rPr>
              <a:t>Hokoyu</a:t>
            </a:r>
            <a:r>
              <a:rPr lang="en-US" sz="1800" dirty="0" smtClean="0">
                <a:solidFill>
                  <a:srgbClr val="FFFF00"/>
                </a:solidFill>
              </a:rPr>
              <a:t> laser, compass, and GPS.  The photos of </a:t>
            </a:r>
            <a:r>
              <a:rPr lang="en-US" sz="1800" dirty="0" err="1" smtClean="0">
                <a:solidFill>
                  <a:srgbClr val="FFFF00"/>
                </a:solidFill>
              </a:rPr>
              <a:t>PackBot</a:t>
            </a:r>
            <a:r>
              <a:rPr lang="en-US" sz="1800" dirty="0" smtClean="0">
                <a:solidFill>
                  <a:srgbClr val="FFFF00"/>
                </a:solidFill>
              </a:rPr>
              <a:t>  1 shows the contents of the JCUSI package with the water resistant top removed so the contents may be viewed.</a:t>
            </a:r>
            <a:endParaRPr lang="en-US" sz="1800" dirty="0">
              <a:solidFill>
                <a:srgbClr val="FFFF00"/>
              </a:solidFill>
            </a:endParaRPr>
          </a:p>
        </p:txBody>
      </p:sp>
      <p:sp>
        <p:nvSpPr>
          <p:cNvPr id="70" name="Rectangle 69"/>
          <p:cNvSpPr/>
          <p:nvPr/>
        </p:nvSpPr>
        <p:spPr>
          <a:xfrm>
            <a:off x="10822675" y="13211033"/>
            <a:ext cx="1760561" cy="28796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err="1" smtClean="0">
                <a:solidFill>
                  <a:srgbClr val="FFFF00"/>
                </a:solidFill>
              </a:rPr>
              <a:t>PackBot</a:t>
            </a:r>
            <a:r>
              <a:rPr lang="en-US" sz="1400" dirty="0" smtClean="0">
                <a:solidFill>
                  <a:srgbClr val="FFFF00"/>
                </a:solidFill>
              </a:rPr>
              <a:t> 2 contains the JCUSI Package as well as its very own custom sensor tower.  The sensor tower contains the </a:t>
            </a:r>
            <a:r>
              <a:rPr lang="en-US" sz="1400" dirty="0" err="1" smtClean="0">
                <a:solidFill>
                  <a:srgbClr val="FFFF00"/>
                </a:solidFill>
              </a:rPr>
              <a:t>Hokoyu</a:t>
            </a:r>
            <a:r>
              <a:rPr lang="en-US" sz="1400" dirty="0" smtClean="0">
                <a:solidFill>
                  <a:srgbClr val="FFFF00"/>
                </a:solidFill>
              </a:rPr>
              <a:t> laser, compass, and GPS.  It contains the same JCUSI Package as </a:t>
            </a:r>
            <a:r>
              <a:rPr lang="en-US" sz="1400" dirty="0" err="1" smtClean="0">
                <a:solidFill>
                  <a:srgbClr val="FFFF00"/>
                </a:solidFill>
              </a:rPr>
              <a:t>PackBot</a:t>
            </a:r>
            <a:r>
              <a:rPr lang="en-US" sz="1400" dirty="0" smtClean="0">
                <a:solidFill>
                  <a:srgbClr val="FFFF00"/>
                </a:solidFill>
              </a:rPr>
              <a:t> 1, but the water resistant top is replaced to show full enclosure.  </a:t>
            </a:r>
            <a:endParaRPr lang="en-US" sz="1400" dirty="0">
              <a:solidFill>
                <a:srgbClr val="FFFF00"/>
              </a:solidFill>
            </a:endParaRPr>
          </a:p>
        </p:txBody>
      </p:sp>
      <p:sp>
        <p:nvSpPr>
          <p:cNvPr id="73" name="Rectangle 72"/>
          <p:cNvSpPr/>
          <p:nvPr/>
        </p:nvSpPr>
        <p:spPr>
          <a:xfrm>
            <a:off x="9372090" y="24331116"/>
            <a:ext cx="9673389" cy="570476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b="1" u="sng" dirty="0" smtClean="0">
                <a:solidFill>
                  <a:srgbClr val="FFFF00"/>
                </a:solidFill>
              </a:rPr>
              <a:t>Major Milestones</a:t>
            </a:r>
          </a:p>
          <a:p>
            <a:r>
              <a:rPr lang="en-US" sz="2400" b="1" i="1" dirty="0" smtClean="0">
                <a:solidFill>
                  <a:srgbClr val="FFFF00"/>
                </a:solidFill>
              </a:rPr>
              <a:t>Complete</a:t>
            </a:r>
            <a:r>
              <a:rPr lang="en-US" sz="2400" i="1" dirty="0" smtClean="0">
                <a:solidFill>
                  <a:srgbClr val="FFFF00"/>
                </a:solidFill>
              </a:rPr>
              <a:t>- 23 January 2012</a:t>
            </a:r>
            <a:r>
              <a:rPr lang="en-US" sz="2400" dirty="0" smtClean="0">
                <a:solidFill>
                  <a:srgbClr val="FFFF00"/>
                </a:solidFill>
              </a:rPr>
              <a:t>: Service meeting (USAFA,USNA, and USMA) to 	finalize specifications for JCUSI project </a:t>
            </a:r>
            <a:endParaRPr lang="en-US" sz="2400" i="1" dirty="0" smtClean="0">
              <a:solidFill>
                <a:srgbClr val="FFFF00"/>
              </a:solidFill>
            </a:endParaRPr>
          </a:p>
          <a:p>
            <a:r>
              <a:rPr lang="en-US" sz="2400" b="1" i="1" dirty="0" smtClean="0">
                <a:solidFill>
                  <a:srgbClr val="FFFF00"/>
                </a:solidFill>
              </a:rPr>
              <a:t>Complete</a:t>
            </a:r>
            <a:r>
              <a:rPr lang="en-US" sz="2400" i="1" dirty="0" smtClean="0">
                <a:solidFill>
                  <a:srgbClr val="FFFF00"/>
                </a:solidFill>
              </a:rPr>
              <a:t>- 08 March 2012</a:t>
            </a:r>
            <a:r>
              <a:rPr lang="en-US" sz="2400" dirty="0" smtClean="0">
                <a:solidFill>
                  <a:srgbClr val="FFFF00"/>
                </a:solidFill>
              </a:rPr>
              <a:t>: All subsystems complete and ready for 	integration (Laser, Packaging, Controls/Camera, GPS, 	Packet Forwarding, Threading, Communications, SCC 	GUI) </a:t>
            </a:r>
            <a:endParaRPr lang="en-US" sz="2400" i="1" dirty="0" smtClean="0">
              <a:solidFill>
                <a:srgbClr val="FFFF00"/>
              </a:solidFill>
            </a:endParaRPr>
          </a:p>
          <a:p>
            <a:r>
              <a:rPr lang="en-US" sz="2400" b="1" i="1" dirty="0" smtClean="0">
                <a:solidFill>
                  <a:srgbClr val="FFFF00"/>
                </a:solidFill>
              </a:rPr>
              <a:t>Complete</a:t>
            </a:r>
            <a:r>
              <a:rPr lang="en-US" sz="2400" i="1" dirty="0" smtClean="0">
                <a:solidFill>
                  <a:srgbClr val="FFFF00"/>
                </a:solidFill>
              </a:rPr>
              <a:t>- 23 April-02 May 2012</a:t>
            </a:r>
            <a:r>
              <a:rPr lang="en-US" sz="2400" dirty="0" smtClean="0">
                <a:solidFill>
                  <a:srgbClr val="FFFF00"/>
                </a:solidFill>
              </a:rPr>
              <a:t>: Final Testing (Demo runs, Final Film and 	presentation materials complete, Scenario site 	prepared for demo)</a:t>
            </a:r>
          </a:p>
          <a:p>
            <a:r>
              <a:rPr lang="en-US" sz="2400" i="1" dirty="0" smtClean="0">
                <a:solidFill>
                  <a:srgbClr val="FFFF00"/>
                </a:solidFill>
              </a:rPr>
              <a:t>03 May 2012</a:t>
            </a:r>
            <a:r>
              <a:rPr lang="en-US" sz="2400" dirty="0" smtClean="0">
                <a:solidFill>
                  <a:srgbClr val="FFFF00"/>
                </a:solidFill>
              </a:rPr>
              <a:t>: Projects Day (Final Product Presentation and Live 	Demonstration for stakeholders by USAFA, USMA, 	and USNA)</a:t>
            </a:r>
          </a:p>
        </p:txBody>
      </p:sp>
      <p:pic>
        <p:nvPicPr>
          <p:cNvPr id="25" name="Picture 2"/>
          <p:cNvPicPr>
            <a:picLocks noChangeAspect="1" noChangeArrowheads="1"/>
          </p:cNvPicPr>
          <p:nvPr/>
        </p:nvPicPr>
        <p:blipFill>
          <a:blip r:embed="rId22" cstate="print"/>
          <a:srcRect/>
          <a:stretch>
            <a:fillRect/>
          </a:stretch>
        </p:blipFill>
        <p:spPr bwMode="auto">
          <a:xfrm>
            <a:off x="85724" y="24274463"/>
            <a:ext cx="9153525" cy="5789307"/>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10904182BBE942A5D607CBF5DBBC91" ma:contentTypeVersion="0" ma:contentTypeDescription="Create a new document." ma:contentTypeScope="" ma:versionID="140be691a604f99d0004d80d46978ad9">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rca:RCAuthoringProperties xmlns:rca="urn:sharePointPublishingRcaProperties">
  <rca:Converter rca:guid="6dfdc5b4-2a28-4a06-b0c6-ad3901e3a807">
    <rca:property rca:type="InheritParentSettings">False</rca:property>
    <rca:property rca:type="SelectedPageLayout">39</rca:property>
    <rca:property rca:type="SelectedPageField">f55c4d88-1f2e-4ad9-aaa8-819af4ee7ee8</rca:property>
    <rca:property rca:type="SelectedStylesField">a932ec3f-94c1-48b1-b6dc-41aaa6eb7e54</rca:property>
    <rca:property rca:type="CreatePageWithSourceDocument">True</rca:property>
    <rca:property rca:type="AllowChangeLocationConfig">True</rca:property>
    <rca:property rca:type="ConfiguredPageLocation">http://usmasvddbackus</rca:property>
    <rca:property rca:type="CreateSynchronously">True</rca:property>
    <rca:property rca:type="AllowChangeProcessingConfig">True</rca:property>
    <rca:property rca:type="ConverterSpecificSettings"/>
  </rca:Converter>
  <rca:Converter rca:guid="2798ee32-2961-4232-97dd-1a76b9aa6c6f">
    <rca:property rca:type="InheritParentSettings">False</rca:property>
    <rca:property rca:type="SelectedPageLayout">39</rca:property>
    <rca:property rca:type="SelectedPageField">f55c4d88-1f2e-4ad9-aaa8-819af4ee7ee8</rca:property>
    <rca:property rca:type="SelectedStylesField">a932ec3f-94c1-48b1-b6dc-41aaa6eb7e54</rca:property>
    <rca:property rca:type="CreatePageWithSourceDocument">True</rca:property>
    <rca:property rca:type="AllowChangeLocationConfig">True</rca:property>
    <rca:property rca:type="ConfiguredPageLocation">http://usmasvddbackus/Courses/CS/CS403</rca:property>
    <rca:property rca:type="CreateSynchronously">True</rca:property>
    <rca:property rca:type="AllowChangeProcessingConfig">True</rca:property>
    <rca:property rca:type="ConverterSpecificSettings">&lt;XslApplicatorConverterSettings Version="1" &gt;&lt;FilePlaceHolder Url="http://usmasvddbackus/Style Library/XSL Style Sheets/Rss.xsl"&gt;&lt;/FilePlaceHolder&gt;&lt;/XslApplicatorConverterSettings&gt;</rca:property>
  </rca:Converter>
</rca:RCAuthori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61345FD-A1B0-4343-A434-EA646E04AB20}"/>
</file>

<file path=customXml/itemProps2.xml><?xml version="1.0" encoding="utf-8"?>
<ds:datastoreItem xmlns:ds="http://schemas.openxmlformats.org/officeDocument/2006/customXml" ds:itemID="{151A4E8B-B62F-4AA2-A1A7-C7886DFF7EA4}"/>
</file>

<file path=customXml/itemProps3.xml><?xml version="1.0" encoding="utf-8"?>
<ds:datastoreItem xmlns:ds="http://schemas.openxmlformats.org/officeDocument/2006/customXml" ds:itemID="{C1A46F53-BDBC-46FC-9C15-BB5E82C021E0}"/>
</file>

<file path=customXml/itemProps4.xml><?xml version="1.0" encoding="utf-8"?>
<ds:datastoreItem xmlns:ds="http://schemas.openxmlformats.org/officeDocument/2006/customXml" ds:itemID="{25F1D021-8C60-4155-8888-1F39561FE1CF}"/>
</file>

<file path=docProps/app.xml><?xml version="1.0" encoding="utf-8"?>
<Properties xmlns="http://schemas.openxmlformats.org/officeDocument/2006/extended-properties" xmlns:vt="http://schemas.openxmlformats.org/officeDocument/2006/docPropsVTypes">
  <TotalTime>1882</TotalTime>
  <Words>1098</Words>
  <Application>Microsoft Office PowerPoint</Application>
  <PresentationFormat>Custom</PresentationFormat>
  <Paragraphs>98</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Office Theme</vt:lpstr>
      <vt:lpstr>Slide 1</vt:lpstr>
      <vt:lpstr>Joint Cooperative Unmanned Systems Initiative</vt:lpstr>
      <vt:lpstr>Slide 3</vt:lpstr>
    </vt:vector>
  </TitlesOfParts>
  <Company>United States Army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United States Army</dc:creator>
  <cp:lastModifiedBy>Patrick Hammond</cp:lastModifiedBy>
  <cp:revision>160</cp:revision>
  <dcterms:created xsi:type="dcterms:W3CDTF">2010-04-12T16:41:56Z</dcterms:created>
  <dcterms:modified xsi:type="dcterms:W3CDTF">2012-05-02T23:10:17Z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0x0101001410904182BBE942A5D607CBF5DBBC91</vt:lpwstr>
  </property>
</Properties>
</file>